
<file path=[Content_Types].xml><?xml version="1.0" encoding="utf-8"?>
<Types xmlns="http://schemas.openxmlformats.org/package/2006/content-types">
  <Override PartName="/ppt/tags/tag8.xml" ContentType="application/vnd.openxmlformats-officedocument.presentationml.tags+xml"/>
  <Override PartName="/ppt/tags/tag140.xml" ContentType="application/vnd.openxmlformats-officedocument.presentationml.tags+xml"/>
  <Override PartName="/ppt/tags/tag238.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notesSlides/notesSlide27.xml" ContentType="application/vnd.openxmlformats-officedocument.presentationml.notesSlide+xml"/>
  <Override PartName="/ppt/tags/tag205.xml" ContentType="application/vnd.openxmlformats-officedocument.presentationml.tags+xml"/>
  <Override PartName="/ppt/tags/tag216.xml" ContentType="application/vnd.openxmlformats-officedocument.presentationml.tags+xml"/>
  <Override PartName="/ppt/tags/tag252.xml" ContentType="application/vnd.openxmlformats-officedocument.presentationml.tags+xml"/>
  <Override PartName="/ppt/tags/tag263.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85.xml" ContentType="application/vnd.openxmlformats-officedocument.presentationml.tags+xml"/>
  <Override PartName="/ppt/notesSlides/notesSlide16.xml" ContentType="application/vnd.openxmlformats-officedocument.presentationml.notesSlide+xml"/>
  <Override PartName="/ppt/tags/tag189.xml" ContentType="application/vnd.openxmlformats-officedocument.presentationml.tags+xml"/>
  <Override PartName="/ppt/tags/tag241.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178.xml" ContentType="application/vnd.openxmlformats-officedocument.presentationml.tags+xml"/>
  <Override PartName="/ppt/tags/tag230.xml" ContentType="application/vnd.openxmlformats-officedocument.presentationml.tags+xml"/>
  <Override PartName="/ppt/notesSlides/notesSlide41.xml" ContentType="application/vnd.openxmlformats-officedocument.presentationml.notesSlide+xml"/>
  <Override PartName="/ppt/tags/tag52.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167.xml" ContentType="application/vnd.openxmlformats-officedocument.presentationml.tags+xml"/>
  <Override PartName="/ppt/notesSlides/notesSlide30.xml" ContentType="application/vnd.openxmlformats-officedocument.presentationml.notesSlide+xml"/>
  <Override PartName="/ppt/tags/tag41.xml" ContentType="application/vnd.openxmlformats-officedocument.presentationml.tags+xml"/>
  <Override PartName="/ppt/notesSlides/notesSlide7.xml" ContentType="application/vnd.openxmlformats-officedocument.presentationml.notesSlide+xml"/>
  <Override PartName="/ppt/tags/tag145.xml" ContentType="application/vnd.openxmlformats-officedocument.presentationml.tags+xml"/>
  <Override PartName="/ppt/tags/tag192.xml" ContentType="application/vnd.openxmlformats-officedocument.presentationml.tags+xml"/>
  <Override PartName="/ppt/tags/tag30.xml" ContentType="application/vnd.openxmlformats-officedocument.presentationml.tags+xml"/>
  <Override PartName="/ppt/tags/tag134.xml" ContentType="application/vnd.openxmlformats-officedocument.presentationml.tags+xml"/>
  <Override PartName="/ppt/tags/tag181.xml" ContentType="application/vnd.openxmlformats-officedocument.presentationml.tags+xml"/>
  <Override PartName="/ppt/tags/tag268.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tags/tag170.xml" ContentType="application/vnd.openxmlformats-officedocument.presentationml.tags+xml"/>
  <Override PartName="/ppt/tags/tag257.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79.xml" ContentType="application/vnd.openxmlformats-officedocument.presentationml.tags+xml"/>
  <Override PartName="/ppt/tags/tag101.xml" ContentType="application/vnd.openxmlformats-officedocument.presentationml.tags+xml"/>
  <Override PartName="/ppt/tags/tag246.xml" ContentType="application/vnd.openxmlformats-officedocument.presentationml.tags+xml"/>
  <Override PartName="/ppt/slides/slide33.xml" ContentType="application/vnd.openxmlformats-officedocument.presentationml.slide+xml"/>
  <Override PartName="/ppt/slides/slide44.xml" ContentType="application/vnd.openxmlformats-officedocument.presentationml.slide+xml"/>
  <Override PartName="/ppt/tags/tag68.xml" ContentType="application/vnd.openxmlformats-officedocument.presentationml.tags+xml"/>
  <Override PartName="/ppt/tags/tag224.xml" ContentType="application/vnd.openxmlformats-officedocument.presentationml.tags+xml"/>
  <Override PartName="/ppt/tags/tag235.xml" ContentType="application/vnd.openxmlformats-officedocument.presentationml.tags+xml"/>
  <Override PartName="/ppt/tags/tag271.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ppt/notesSlides/notesSlide24.xml" ContentType="application/vnd.openxmlformats-officedocument.presentationml.notesSlide+xml"/>
  <Override PartName="/ppt/tags/tag213.xml" ContentType="application/vnd.openxmlformats-officedocument.presentationml.tags+xml"/>
  <Override PartName="/ppt/notesSlides/notesSlide35.xml" ContentType="application/vnd.openxmlformats-officedocument.presentationml.notesSlide+xml"/>
  <Override PartName="/ppt/tags/tag260.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notesSlides/notesSlide13.xml" ContentType="application/vnd.openxmlformats-officedocument.presentationml.notesSlide+xml"/>
  <Override PartName="/ppt/tags/tag139.xml" ContentType="application/vnd.openxmlformats-officedocument.presentationml.tags+xml"/>
  <Override PartName="/ppt/tags/tag186.xml" ContentType="application/vnd.openxmlformats-officedocument.presentationml.tags+xml"/>
  <Override PartName="/ppt/tags/tag197.xml" ContentType="application/vnd.openxmlformats-officedocument.presentationml.tags+xml"/>
  <Override PartName="/ppt/tags/tag202.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notesSlides/notesSlide4.xml" ContentType="application/vnd.openxmlformats-officedocument.presentationml.notesSlide+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slides/slide38.xml" ContentType="application/vnd.openxmlformats-officedocument.presentationml.slide+xml"/>
  <Override PartName="/ppt/tags/tag131.xml" ContentType="application/vnd.openxmlformats-officedocument.presentationml.tags+xml"/>
  <Override PartName="/ppt/tags/tag229.xml" ContentType="application/vnd.openxmlformats-officedocument.presentationml.tags+xml"/>
  <Override PartName="/ppt/slides/slide27.xml" ContentType="application/vnd.openxmlformats-officedocument.presentationml.slide+xml"/>
  <Override PartName="/ppt/slideLayouts/slideLayout4.xml" ContentType="application/vnd.openxmlformats-officedocument.presentationml.slideLayout+xml"/>
  <Override PartName="/ppt/tags/tag98.xml" ContentType="application/vnd.openxmlformats-officedocument.presentationml.tags+xml"/>
  <Override PartName="/ppt/tags/tag120.xml" ContentType="application/vnd.openxmlformats-officedocument.presentationml.tags+xml"/>
  <Override PartName="/ppt/notesSlides/notesSlide29.xml" ContentType="application/vnd.openxmlformats-officedocument.presentationml.notesSlide+xml"/>
  <Override PartName="/ppt/tags/tag207.xml" ContentType="application/vnd.openxmlformats-officedocument.presentationml.tags+xml"/>
  <Override PartName="/ppt/tags/tag218.xml" ContentType="application/vnd.openxmlformats-officedocument.presentationml.tags+xml"/>
  <Override PartName="/ppt/tags/tag254.xml" ContentType="application/vnd.openxmlformats-officedocument.presentationml.tags+xml"/>
  <Override PartName="/ppt/tags/tag265.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tags/tag87.xml" ContentType="application/vnd.openxmlformats-officedocument.presentationml.tags+xml"/>
  <Override PartName="/ppt/notesSlides/notesSlide18.xml" ContentType="application/vnd.openxmlformats-officedocument.presentationml.notesSlide+xml"/>
  <Override PartName="/ppt/tags/tag243.xml" ContentType="application/vnd.openxmlformats-officedocument.presentationml.tags+xml"/>
  <Override PartName="/ppt/slides/slide41.xml" ContentType="application/vnd.openxmlformats-officedocument.presentationml.slide+xml"/>
  <Override PartName="/ppt/tags/tag29.xml" ContentType="application/vnd.openxmlformats-officedocument.presentationml.tags+xml"/>
  <Override PartName="/ppt/tags/tag76.xml" ContentType="application/vnd.openxmlformats-officedocument.presentationml.tags+xml"/>
  <Override PartName="/ppt/tags/tag232.xml" ContentType="application/vnd.openxmlformats-officedocument.presentationml.tags+xml"/>
  <Override PartName="/ppt/notesSlides/notesSlide43.xml" ContentType="application/vnd.openxmlformats-officedocument.presentationml.notesSlide+xml"/>
  <Override PartName="/ppt/slides/slide30.xml" ContentType="application/vnd.openxmlformats-officedocument.presentationml.slide+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notesSlides/notesSlide32.xml" ContentType="application/vnd.openxmlformats-officedocument.presentationml.notesSlide+xml"/>
  <Override PartName="/ppt/tags/tag221.xml" ContentType="application/vnd.openxmlformats-officedocument.presentationml.tags+xml"/>
  <Override PartName="/ppt/tags/tag43.xml" ContentType="application/vnd.openxmlformats-officedocument.presentationml.tags+xml"/>
  <Override PartName="/ppt/tags/tag90.xml" ContentType="application/vnd.openxmlformats-officedocument.presentationml.tags+xml"/>
  <Override PartName="/ppt/notesSlides/notesSlide9.xml" ContentType="application/vnd.openxmlformats-officedocument.presentationml.notesSlide+xml"/>
  <Override PartName="/ppt/tags/tag147.xml" ContentType="application/vnd.openxmlformats-officedocument.presentationml.tags+xml"/>
  <Override PartName="/ppt/notesSlides/notesSlide21.xml" ContentType="application/vnd.openxmlformats-officedocument.presentationml.notesSlide+xml"/>
  <Override PartName="/ppt/tags/tag194.xml" ContentType="application/vnd.openxmlformats-officedocument.presentationml.tags+xml"/>
  <Override PartName="/ppt/tags/tag32.xml" ContentType="application/vnd.openxmlformats-officedocument.presentationml.tags+xml"/>
  <Override PartName="/ppt/notesSlides/notesSlide10.xml" ContentType="application/vnd.openxmlformats-officedocument.presentationml.notesSlide+xml"/>
  <Override PartName="/ppt/tags/tag136.xml" ContentType="application/vnd.openxmlformats-officedocument.presentationml.tags+xml"/>
  <Override PartName="/ppt/tags/tag183.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tags/tag259.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103.xml" ContentType="application/vnd.openxmlformats-officedocument.presentationml.tags+xml"/>
  <Override PartName="/ppt/tags/tag150.xml" ContentType="application/vnd.openxmlformats-officedocument.presentationml.tags+xml"/>
  <Override PartName="/ppt/tags/tag248.xml" ContentType="application/vnd.openxmlformats-officedocument.presentationml.tags+xml"/>
  <Override PartName="/ppt/slides/slide46.xml" ContentType="application/vnd.openxmlformats-officedocument.presentationml.slide+xml"/>
  <Override PartName="/ppt/tags/tag226.xml" ContentType="application/vnd.openxmlformats-officedocument.presentationml.tags+xml"/>
  <Override PartName="/ppt/tags/tag237.xml" ContentType="application/vnd.openxmlformats-officedocument.presentationml.tags+xml"/>
  <Override PartName="/ppt/tags/tag273.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Override PartName="/ppt/tags/tag59.xml" ContentType="application/vnd.openxmlformats-officedocument.presentationml.tags+xml"/>
  <Override PartName="/ppt/tags/tag215.xml" ContentType="application/vnd.openxmlformats-officedocument.presentationml.tags+xml"/>
  <Override PartName="/ppt/notesSlides/notesSlide37.xml" ContentType="application/vnd.openxmlformats-officedocument.presentationml.notesSlide+xml"/>
  <Override PartName="/ppt/tags/tag262.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tags/tag37.xml" ContentType="application/vnd.openxmlformats-officedocument.presentationml.tags+xml"/>
  <Override PartName="/ppt/tags/tag48.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notesSlides/notesSlide15.xml" ContentType="application/vnd.openxmlformats-officedocument.presentationml.notesSlide+xml"/>
  <Override PartName="/ppt/tags/tag188.xml" ContentType="application/vnd.openxmlformats-officedocument.presentationml.tags+xml"/>
  <Override PartName="/ppt/notesSlides/notesSlide26.xml" ContentType="application/vnd.openxmlformats-officedocument.presentationml.notesSlide+xml"/>
  <Override PartName="/ppt/tags/tag199.xml" ContentType="application/vnd.openxmlformats-officedocument.presentationml.tags+xml"/>
  <Override PartName="/ppt/tags/tag204.xml" ContentType="application/vnd.openxmlformats-officedocument.presentationml.tags+xml"/>
  <Override PartName="/ppt/tags/tag251.xml" ContentType="application/vnd.openxmlformats-officedocument.presentationml.tags+xml"/>
  <Override PartName="/ppt/tags/tag26.xml" ContentType="application/vnd.openxmlformats-officedocument.presentationml.tags+xml"/>
  <Override PartName="/ppt/tags/tag73.xml" ContentType="application/vnd.openxmlformats-officedocument.presentationml.tags+xml"/>
  <Override PartName="/ppt/tags/tag177.xml" ContentType="application/vnd.openxmlformats-officedocument.presentationml.tags+xml"/>
  <Override PartName="/ppt/tags/tag240.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tags/tag119.xml" ContentType="application/vnd.openxmlformats-officedocument.presentationml.tags+xml"/>
  <Override PartName="/ppt/tags/tag166.xml" ContentType="application/vnd.openxmlformats-officedocument.presentationml.tags+xml"/>
  <Override PartName="/ppt/notesSlides/notesSlide40.xml" ContentType="application/vnd.openxmlformats-officedocument.presentationml.notesSlide+xml"/>
  <Override PartName="/ppt/tags/tag40.xml" ContentType="application/vnd.openxmlformats-officedocument.presentationml.tags+xml"/>
  <Override PartName="/ppt/tags/tag51.xml" ContentType="application/vnd.openxmlformats-officedocument.presentationml.tags+xml"/>
  <Override PartName="/ppt/notesSlides/notesSlide6.xml" ContentType="application/vnd.openxmlformats-officedocument.presentationml.notesSlide+xml"/>
  <Override PartName="/ppt/tags/tag108.xml" ContentType="application/vnd.openxmlformats-officedocument.presentationml.tags+xml"/>
  <Override PartName="/ppt/tags/tag15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ppt/tags/tag209.xml" ContentType="application/vnd.openxmlformats-officedocument.presentationml.tags+xml"/>
  <Override PartName="/ppt/tags/tag256.xml" ContentType="application/vnd.openxmlformats-officedocument.presentationml.tags+xml"/>
  <Override PartName="/ppt/tags/tag267.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ags/tag245.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234.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tags/tag223.xml" ContentType="application/vnd.openxmlformats-officedocument.presentationml.tags+xml"/>
  <Override PartName="/ppt/notesSlides/notesSlide34.xml" ContentType="application/vnd.openxmlformats-officedocument.presentationml.notesSlide+xml"/>
  <Override PartName="/ppt/tags/tag270.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notesSlides/notesSlide23.xml" ContentType="application/vnd.openxmlformats-officedocument.presentationml.notesSlide+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81.xml" ContentType="application/vnd.openxmlformats-officedocument.presentationml.tags+xml"/>
  <Override PartName="/ppt/notesSlides/notesSlide12.xml" ContentType="application/vnd.openxmlformats-officedocument.presentationml.notesSlide+xml"/>
  <Override PartName="/ppt/tags/tag138.xml" ContentType="application/vnd.openxmlformats-officedocument.presentationml.tags+xml"/>
  <Override PartName="/ppt/tags/tag18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notesSlides/notesSlide3.xml" ContentType="application/vnd.openxmlformats-officedocument.presentationml.notesSlide+xml"/>
  <Override PartName="/ppt/tags/tag141.xml" ContentType="application/vnd.openxmlformats-officedocument.presentationml.tags+xml"/>
  <Default Extension="bin" ContentType="application/vnd.openxmlformats-officedocument.oleObject"/>
  <Override PartName="/ppt/tags/tag228.xml" ContentType="application/vnd.openxmlformats-officedocument.presentationml.tags+xml"/>
  <Override PartName="/ppt/tags/tag239.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tags/tag217.xml" ContentType="application/vnd.openxmlformats-officedocument.presentationml.tags+xml"/>
  <Override PartName="/ppt/notesSlides/notesSlide39.xml" ContentType="application/vnd.openxmlformats-officedocument.presentationml.notesSlide+xml"/>
  <Override PartName="/ppt/tags/tag264.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tags/tag206.xml" ContentType="application/vnd.openxmlformats-officedocument.presentationml.tags+xml"/>
  <Override PartName="/ppt/tags/tag253.xml" ContentType="application/vnd.openxmlformats-officedocument.presentationml.tags+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tags/tag231.xml" ContentType="application/vnd.openxmlformats-officedocument.presentationml.tags+xml"/>
  <Override PartName="/ppt/tags/tag242.xml" ContentType="application/vnd.openxmlformats-officedocument.presentationml.tags+xml"/>
  <Override PartName="/ppt/slides/slide40.xml" ContentType="application/vnd.openxmlformats-officedocument.presentationml.slide+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tags/tag220.xml" ContentType="application/vnd.openxmlformats-officedocument.presentationml.tags+xml"/>
  <Override PartName="/ppt/notesSlides/notesSlide42.xml" ContentType="application/vnd.openxmlformats-officedocument.presentationml.notesSlide+xml"/>
  <Override PartName="/ppt/tags/tag53.xml" ContentType="application/vnd.openxmlformats-officedocument.presentationml.tags+xml"/>
  <Default Extension="gif" ContentType="image/gif"/>
  <Override PartName="/ppt/notesSlides/notesSlide8.xml" ContentType="application/vnd.openxmlformats-officedocument.presentationml.notesSlide+xml"/>
  <Default Extension="vml" ContentType="application/vnd.openxmlformats-officedocument.vmlDrawing"/>
  <Override PartName="/ppt/tags/tag157.xml" ContentType="application/vnd.openxmlformats-officedocument.presentationml.tags+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ppt/tags/tag269.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tags/tag247.xml" ContentType="application/vnd.openxmlformats-officedocument.presentationml.tags+xml"/>
  <Override PartName="/ppt/tags/tag258.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tags/tag102.xml" ContentType="application/vnd.openxmlformats-officedocument.presentationml.tags+xml"/>
  <Override PartName="/ppt/tags/tag236.xml" ContentType="application/vnd.openxmlformats-officedocument.presentationml.tags+xml"/>
  <Override PartName="/ppt/slides/slide34.xml" ContentType="application/vnd.openxmlformats-officedocument.presentationml.slide+xml"/>
  <Override PartName="/ppt/tags/tag58.xml" ContentType="application/vnd.openxmlformats-officedocument.presentationml.tags+xml"/>
  <Override PartName="/ppt/tags/tag69.xml" ContentType="application/vnd.openxmlformats-officedocument.presentationml.tags+xml"/>
  <Override PartName="/ppt/tags/tag225.xml" ContentType="application/vnd.openxmlformats-officedocument.presentationml.tags+xml"/>
  <Override PartName="/ppt/notesSlides/notesSlide36.xml" ContentType="application/vnd.openxmlformats-officedocument.presentationml.notesSlide+xml"/>
  <Override PartName="/ppt/tags/tag27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47.xml" ContentType="application/vnd.openxmlformats-officedocument.presentationml.tags+xml"/>
  <Override PartName="/ppt/tags/tag94.xml" ContentType="application/vnd.openxmlformats-officedocument.presentationml.tags+xml"/>
  <Override PartName="/ppt/notesSlides/notesSlide25.xml" ContentType="application/vnd.openxmlformats-officedocument.presentationml.notesSlide+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tags/tag250.xml" ContentType="application/vnd.openxmlformats-officedocument.presentationml.tags+xml"/>
  <Override PartName="/ppt/tags/tag261.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tags/tag83.xml" ContentType="application/vnd.openxmlformats-officedocument.presentationml.tags+xml"/>
  <Override PartName="/ppt/notesSlides/notesSlide14.xml" ContentType="application/vnd.openxmlformats-officedocument.presentationml.notesSlide+xml"/>
  <Override PartName="/ppt/tags/tag187.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notesSlides/notesSlide5.xml" ContentType="application/vnd.openxmlformats-officedocument.presentationml.notesSlide+xml"/>
  <Override PartName="/ppt/tags/tag143.xml" ContentType="application/vnd.openxmlformats-officedocument.presentationml.tags+xml"/>
  <Override PartName="/ppt/tags/tag190.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tags/tag132.xml" ContentType="application/vnd.openxmlformats-officedocument.presentationml.tags+xml"/>
  <Override PartName="/ppt/tags/tag219.xml" ContentType="application/vnd.openxmlformats-officedocument.presentationml.tags+xml"/>
  <Override PartName="/ppt/tags/tag266.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notesSlides/notesSlide19.xml" ContentType="application/vnd.openxmlformats-officedocument.presentationml.notesSlide+xml"/>
  <Override PartName="/ppt/tags/tag208.xml" ContentType="application/vnd.openxmlformats-officedocument.presentationml.tags+xml"/>
  <Override PartName="/ppt/tags/tag255.xml" ContentType="application/vnd.openxmlformats-officedocument.presentationml.tags+xml"/>
  <Override PartName="/ppt/tags/tag3.xml" ContentType="application/vnd.openxmlformats-officedocument.presentationml.tags+xml"/>
  <Default Extension="jpeg" ContentType="image/jpeg"/>
  <Override PartName="/ppt/tags/tag77.xml" ContentType="application/vnd.openxmlformats-officedocument.presentationml.tags+xml"/>
  <Override PartName="/ppt/tags/tag88.xml" ContentType="application/vnd.openxmlformats-officedocument.presentationml.tags+xml"/>
  <Override PartName="/ppt/tags/tag233.xml" ContentType="application/vnd.openxmlformats-officedocument.presentationml.tags+xml"/>
  <Override PartName="/ppt/tags/tag244.xml" ContentType="application/vnd.openxmlformats-officedocument.presentationml.tags+xml"/>
  <Override PartName="/ppt/slides/slide31.xml" ContentType="application/vnd.openxmlformats-officedocument.presentationml.slide+xml"/>
  <Override PartName="/ppt/slides/slide42.xml" ContentType="application/vnd.openxmlformats-officedocument.presentationml.slide+xml"/>
  <Override PartName="/ppt/tags/tag19.xml" ContentType="application/vnd.openxmlformats-officedocument.presentationml.tags+xml"/>
  <Override PartName="/ppt/tags/tag66.xml" ContentType="application/vnd.openxmlformats-officedocument.presentationml.tags+xml"/>
  <Override PartName="/ppt/tags/tag222.xml" ContentType="application/vnd.openxmlformats-officedocument.presentationml.tags+xml"/>
  <Override PartName="/ppt/slides/slide20.xml" ContentType="application/vnd.openxmlformats-officedocument.presentationml.slide+xml"/>
  <Override PartName="/ppt/tags/tag55.xml" ContentType="application/vnd.openxmlformats-officedocument.presentationml.tags+xml"/>
  <Override PartName="/ppt/tags/tag159.xml" ContentType="application/vnd.openxmlformats-officedocument.presentationml.tags+xml"/>
  <Override PartName="/ppt/notesSlides/notesSlide22.xml" ContentType="application/vnd.openxmlformats-officedocument.presentationml.notesSlide+xml"/>
  <Override PartName="/ppt/tags/tag211.xml" ContentType="application/vnd.openxmlformats-officedocument.presentationml.tags+xml"/>
  <Override PartName="/ppt/notesSlides/notesSlide33.xml" ContentType="application/vnd.openxmlformats-officedocument.presentationml.notesSlide+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notesSlides/notesSlide11.xml" ContentType="application/vnd.openxmlformats-officedocument.presentationml.notesSlide+xml"/>
  <Override PartName="/ppt/tags/tag137.xml" ContentType="application/vnd.openxmlformats-officedocument.presentationml.tags+xml"/>
  <Override PartName="/ppt/tags/tag148.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tags/tag22.xml" ContentType="application/vnd.openxmlformats-officedocument.presentationml.tags+xml"/>
  <Override PartName="/ppt/tags/tag126.xml" ContentType="application/vnd.openxmlformats-officedocument.presentationml.tags+xml"/>
  <Override PartName="/ppt/tags/tag173.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62.xml" ContentType="application/vnd.openxmlformats-officedocument.presentationml.tags+xml"/>
  <Override PartName="/ppt/tags/tag249.xml" ContentType="application/vnd.openxmlformats-officedocument.presentationml.tags+xml"/>
  <Override PartName="/ppt/notesSlides/notesSlide2.xml" ContentType="application/vnd.openxmlformats-officedocument.presentationml.notesSlide+xml"/>
  <Override PartName="/ppt/tags/tag104.xml" ContentType="application/vnd.openxmlformats-officedocument.presentationml.tags+xml"/>
  <Override PartName="/ppt/tags/tag151.xml" ContentType="application/vnd.openxmlformats-officedocument.presentationml.tags+xml"/>
  <Override PartName="/ppt/slides/slide36.xml" ContentType="application/vnd.openxmlformats-officedocument.presentationml.slide+xml"/>
  <Override PartName="/ppt/tags/tag227.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sldIdLst>
    <p:sldId id="333" r:id="rId2"/>
    <p:sldId id="543" r:id="rId3"/>
    <p:sldId id="587" r:id="rId4"/>
    <p:sldId id="509" r:id="rId5"/>
    <p:sldId id="265" r:id="rId6"/>
    <p:sldId id="289" r:id="rId7"/>
    <p:sldId id="535" r:id="rId8"/>
    <p:sldId id="585" r:id="rId9"/>
    <p:sldId id="537" r:id="rId10"/>
    <p:sldId id="538" r:id="rId11"/>
    <p:sldId id="354" r:id="rId12"/>
    <p:sldId id="588" r:id="rId13"/>
    <p:sldId id="584" r:id="rId14"/>
    <p:sldId id="357" r:id="rId15"/>
    <p:sldId id="563" r:id="rId16"/>
    <p:sldId id="361" r:id="rId17"/>
    <p:sldId id="589" r:id="rId18"/>
    <p:sldId id="540" r:id="rId19"/>
    <p:sldId id="284" r:id="rId20"/>
    <p:sldId id="377" r:id="rId21"/>
    <p:sldId id="374" r:id="rId22"/>
    <p:sldId id="379" r:id="rId23"/>
    <p:sldId id="542" r:id="rId24"/>
    <p:sldId id="547" r:id="rId25"/>
    <p:sldId id="423" r:id="rId26"/>
    <p:sldId id="452" r:id="rId27"/>
    <p:sldId id="487" r:id="rId28"/>
    <p:sldId id="592" r:id="rId29"/>
    <p:sldId id="431" r:id="rId30"/>
    <p:sldId id="552" r:id="rId31"/>
    <p:sldId id="568" r:id="rId32"/>
    <p:sldId id="569" r:id="rId33"/>
    <p:sldId id="570" r:id="rId34"/>
    <p:sldId id="571" r:id="rId35"/>
    <p:sldId id="572" r:id="rId36"/>
    <p:sldId id="573" r:id="rId37"/>
    <p:sldId id="574" r:id="rId38"/>
    <p:sldId id="575" r:id="rId39"/>
    <p:sldId id="576" r:id="rId40"/>
    <p:sldId id="577" r:id="rId41"/>
    <p:sldId id="578" r:id="rId42"/>
    <p:sldId id="579" r:id="rId43"/>
    <p:sldId id="591" r:id="rId44"/>
    <p:sldId id="582" r:id="rId45"/>
    <p:sldId id="583" r:id="rId46"/>
    <p:sldId id="590" r:id="rId4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223" autoAdjust="0"/>
  </p:normalViewPr>
  <p:slideViewPr>
    <p:cSldViewPr>
      <p:cViewPr>
        <p:scale>
          <a:sx n="80" d="100"/>
          <a:sy n="80" d="100"/>
        </p:scale>
        <p:origin x="-960" y="-203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921BDC-FA3F-4882-A23A-81EE9A4DB689}" type="datetimeFigureOut">
              <a:rPr lang="el-GR" smtClean="0"/>
              <a:pPr/>
              <a:t>12/10/2015</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3C7FEB-7E8A-498D-BA72-3BEC3CE06E91}" type="slidenum">
              <a:rPr lang="el-GR" smtClean="0"/>
              <a:pPr/>
              <a:t>‹#›</a:t>
            </a:fld>
            <a:endParaRPr lang="el-GR"/>
          </a:p>
        </p:txBody>
      </p:sp>
    </p:spTree>
    <p:extLst>
      <p:ext uri="{BB962C8B-B14F-4D97-AF65-F5344CB8AC3E}">
        <p14:creationId xmlns:p14="http://schemas.microsoft.com/office/powerpoint/2010/main" xmlns="" val="147821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Latin_proverb" TargetMode="External"/><Relationship Id="rId7" Type="http://schemas.openxmlformats.org/officeDocument/2006/relationships/hyperlink" Target="http://en.wikipedia.org/wiki/Oral_agreement"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en.wikipedia.org/wiki/Verba_volant,_scripta_manent" TargetMode="External"/><Relationship Id="rId5" Type="http://schemas.openxmlformats.org/officeDocument/2006/relationships/hyperlink" Target="http://en.wikipedia.org/wiki/Roman_Senate" TargetMode="External"/><Relationship Id="rId4" Type="http://schemas.openxmlformats.org/officeDocument/2006/relationships/hyperlink" Target="http://en.wikipedia.org/w/index.php?title=Caius_Titus&amp;action=edit&amp;redlink=1"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http://www.youtube.com/watch?v=z5nEcOAxQLE&amp;feature=player_embedded</a:t>
            </a:r>
            <a:endParaRPr lang="el-GR" dirty="0"/>
          </a:p>
        </p:txBody>
      </p:sp>
      <p:sp>
        <p:nvSpPr>
          <p:cNvPr id="4" name="Slide Number Placeholder 3"/>
          <p:cNvSpPr>
            <a:spLocks noGrp="1"/>
          </p:cNvSpPr>
          <p:nvPr>
            <p:ph type="sldNum" sz="quarter" idx="10"/>
          </p:nvPr>
        </p:nvSpPr>
        <p:spPr/>
        <p:txBody>
          <a:bodyPr/>
          <a:lstStyle/>
          <a:p>
            <a:fld id="{BF3C7FEB-7E8A-498D-BA72-3BEC3CE06E91}"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1" u="sng" dirty="0" smtClean="0"/>
              <a:t>Άλλες</a:t>
            </a:r>
            <a:r>
              <a:rPr lang="el-GR" b="1" u="sng" baseline="0" dirty="0" smtClean="0"/>
              <a:t> πληροφορίες </a:t>
            </a:r>
          </a:p>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Αναφερθείτε σε θέματα όπως: η δυνατότητα ταξιδιών στο εξωτερικό</a:t>
            </a:r>
          </a:p>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Δυνατότητα εργασίας</a:t>
            </a:r>
            <a:r>
              <a:rPr lang="el-GR" baseline="0" dirty="0" smtClean="0"/>
              <a:t> σε βάρδια </a:t>
            </a:r>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smtClean="0"/>
              <a:t>Άδεια οδηγήσεως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 </a:t>
            </a:r>
          </a:p>
          <a:p>
            <a:pPr>
              <a:spcAft>
                <a:spcPts val="300"/>
              </a:spcAft>
              <a:buClr>
                <a:srgbClr val="FF6600"/>
              </a:buClr>
              <a:buSzPct val="100000"/>
              <a:buFont typeface="Wingdings" pitchFamily="2" charset="2"/>
              <a:buChar char="D"/>
            </a:pPr>
            <a:r>
              <a:rPr lang="el-GR" sz="1200" dirty="0" smtClean="0">
                <a:latin typeface="Arial" pitchFamily="34" charset="0"/>
                <a:cs typeface="Arial" pitchFamily="34" charset="0"/>
              </a:rPr>
              <a:t>Χρονολογικά κενά </a:t>
            </a:r>
          </a:p>
          <a:p>
            <a:pPr>
              <a:spcAft>
                <a:spcPts val="300"/>
              </a:spcAft>
              <a:buClr>
                <a:srgbClr val="FF6600"/>
              </a:buClr>
              <a:buSzPct val="100000"/>
              <a:buFont typeface="Wingdings" pitchFamily="2" charset="2"/>
              <a:buChar char="D"/>
            </a:pPr>
            <a:r>
              <a:rPr lang="el-GR" sz="1200" dirty="0" smtClean="0">
                <a:latin typeface="Arial" pitchFamily="34" charset="0"/>
                <a:cs typeface="Arial" pitchFamily="34" charset="0"/>
              </a:rPr>
              <a:t> Περιττές λεπτομέρειες </a:t>
            </a:r>
          </a:p>
          <a:p>
            <a:pPr>
              <a:spcAft>
                <a:spcPts val="300"/>
              </a:spcAft>
              <a:buClr>
                <a:srgbClr val="FF6600"/>
              </a:buClr>
              <a:buSzPct val="100000"/>
              <a:buFont typeface="Wingdings" pitchFamily="2" charset="2"/>
              <a:buChar char="D"/>
            </a:pPr>
            <a:r>
              <a:rPr lang="el-GR" sz="1200" dirty="0" smtClean="0">
                <a:latin typeface="Arial" pitchFamily="34" charset="0"/>
                <a:cs typeface="Arial" pitchFamily="34" charset="0"/>
              </a:rPr>
              <a:t> Εκφράσεις με δόση υπερβολής </a:t>
            </a:r>
          </a:p>
          <a:p>
            <a:pPr marL="355600" indent="-355600">
              <a:spcAft>
                <a:spcPts val="300"/>
              </a:spcAft>
              <a:buClr>
                <a:srgbClr val="FF6600"/>
              </a:buClr>
              <a:buSzPct val="100000"/>
              <a:buFont typeface="Wingdings" pitchFamily="2" charset="2"/>
              <a:buChar char="D"/>
            </a:pPr>
            <a:r>
              <a:rPr lang="el-GR" sz="1200" dirty="0" smtClean="0">
                <a:latin typeface="Arial" pitchFamily="34" charset="0"/>
                <a:cs typeface="Arial" pitchFamily="34" charset="0"/>
              </a:rPr>
              <a:t>Υπερεκτίμηση δεξιοτήτων χωρίς τεκμηρίωση</a:t>
            </a:r>
          </a:p>
          <a:p>
            <a:pPr marL="265113" indent="-265113">
              <a:spcAft>
                <a:spcPts val="300"/>
              </a:spcAft>
              <a:buClr>
                <a:srgbClr val="FF6600"/>
              </a:buClr>
              <a:buSzPct val="100000"/>
              <a:buFont typeface="Wingdings" pitchFamily="2" charset="2"/>
              <a:buChar char="D"/>
            </a:pPr>
            <a:r>
              <a:rPr lang="el-GR" sz="1200" dirty="0" smtClean="0">
                <a:latin typeface="Arial" pitchFamily="34" charset="0"/>
                <a:cs typeface="Arial" pitchFamily="34" charset="0"/>
              </a:rPr>
              <a:t>  Πρώτο αντί του τρίτου προσώπου</a:t>
            </a:r>
          </a:p>
          <a:p>
            <a:pPr>
              <a:spcAft>
                <a:spcPts val="300"/>
              </a:spcAft>
              <a:buClr>
                <a:srgbClr val="FF6600"/>
              </a:buClr>
              <a:buSzPct val="100000"/>
              <a:buFont typeface="Wingdings" pitchFamily="2" charset="2"/>
              <a:buChar char="D"/>
            </a:pPr>
            <a:r>
              <a:rPr lang="el-GR" sz="1200" dirty="0" smtClean="0">
                <a:latin typeface="Arial" pitchFamily="34" charset="0"/>
                <a:cs typeface="Arial" pitchFamily="34" charset="0"/>
              </a:rPr>
              <a:t>Χρώματα και σχέδια εκτός αν</a:t>
            </a:r>
            <a:endParaRPr lang="en-GB" sz="1200" dirty="0" smtClean="0">
              <a:latin typeface="Arial" pitchFamily="34" charset="0"/>
              <a:cs typeface="Arial" pitchFamily="34" charset="0"/>
            </a:endParaRPr>
          </a:p>
          <a:p>
            <a:pPr>
              <a:spcAft>
                <a:spcPts val="300"/>
              </a:spcAft>
              <a:buClr>
                <a:srgbClr val="FF6600"/>
              </a:buClr>
              <a:buSzPct val="100000"/>
              <a:buFont typeface="Wingdings" pitchFamily="2" charset="2"/>
              <a:buChar char="D"/>
            </a:pPr>
            <a:r>
              <a:rPr lang="el-GR" sz="1200" dirty="0" smtClean="0">
                <a:latin typeface="Arial" pitchFamily="34" charset="0"/>
                <a:cs typeface="Arial" pitchFamily="34" charset="0"/>
              </a:rPr>
              <a:t>Συστατικές επιστολές υποκειμενικής φύσης</a:t>
            </a:r>
          </a:p>
          <a:p>
            <a:pPr marL="0" marR="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Slide Number Placeholder 3"/>
          <p:cNvSpPr>
            <a:spLocks noGrp="1"/>
          </p:cNvSpPr>
          <p:nvPr>
            <p:ph type="sldNum" sz="quarter" idx="10"/>
          </p:nvPr>
        </p:nvSpPr>
        <p:spPr/>
        <p:txBody>
          <a:bodyPr/>
          <a:lstStyle/>
          <a:p>
            <a:fld id="{BF3C7FEB-7E8A-498D-BA72-3BEC3CE06E91}" type="slidenum">
              <a:rPr lang="el-GR" smtClean="0"/>
              <a:pPr/>
              <a:t>12</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1" u="sng" dirty="0" smtClean="0"/>
              <a:t>Δομή</a:t>
            </a:r>
            <a:r>
              <a:rPr lang="el-GR" u="sng" baseline="0" dirty="0" smtClean="0"/>
              <a:t> =</a:t>
            </a:r>
            <a:r>
              <a:rPr lang="el-GR" baseline="0" dirty="0" smtClean="0"/>
              <a:t> ( πως οργανώνονται / ταξινομούνται οι πληροφορίες ενός κειμένου ) με ενότητες – λογική σειρά των πληροφοριών δηλώνει ότι έχεις επιχειρηματική σκέψη / καλά οργανωμένος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0" dirty="0" smtClean="0"/>
              <a:t>Πρόσφατο</a:t>
            </a:r>
            <a:r>
              <a:rPr lang="el-GR" b="0" baseline="0" dirty="0" smtClean="0"/>
              <a:t> = </a:t>
            </a:r>
            <a:r>
              <a:rPr lang="en-US" b="0" baseline="0" dirty="0" smtClean="0"/>
              <a:t>updated info </a:t>
            </a: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Check</a:t>
            </a:r>
            <a:r>
              <a:rPr lang="en-US" b="0" baseline="0" dirty="0" smtClean="0"/>
              <a:t> for spelling and grammatical errors </a:t>
            </a:r>
          </a:p>
          <a:p>
            <a:pPr marL="0" marR="0" indent="0" algn="l" defTabSz="914400" rtl="0" eaLnBrk="1" fontAlgn="auto" latinLnBrk="0" hangingPunct="1">
              <a:lnSpc>
                <a:spcPct val="100000"/>
              </a:lnSpc>
              <a:spcBef>
                <a:spcPts val="0"/>
              </a:spcBef>
              <a:spcAft>
                <a:spcPts val="0"/>
              </a:spcAft>
              <a:buClrTx/>
              <a:buSzTx/>
              <a:buFontTx/>
              <a:buNone/>
              <a:tabLst/>
              <a:defRPr/>
            </a:pPr>
            <a:r>
              <a:rPr lang="el-GR" b="0" dirty="0" smtClean="0"/>
              <a:t>Επιχειρησιακή επικοινωνία </a:t>
            </a:r>
            <a:r>
              <a:rPr lang="en-US" b="1" dirty="0" smtClean="0"/>
              <a:t>less</a:t>
            </a:r>
            <a:r>
              <a:rPr lang="en-US" b="1" baseline="0" dirty="0" smtClean="0"/>
              <a:t> is more – </a:t>
            </a:r>
            <a:r>
              <a:rPr lang="en-US" b="1" dirty="0" smtClean="0"/>
              <a:t>KISS technique </a:t>
            </a:r>
            <a:r>
              <a:rPr lang="en-US" dirty="0" smtClean="0"/>
              <a:t> </a:t>
            </a:r>
            <a:r>
              <a:rPr lang="el-GR" dirty="0" smtClean="0"/>
              <a:t>( </a:t>
            </a:r>
            <a:r>
              <a:rPr lang="en-US" dirty="0" smtClean="0"/>
              <a:t>Keep</a:t>
            </a:r>
            <a:r>
              <a:rPr lang="en-US" baseline="0" dirty="0" smtClean="0"/>
              <a:t> it short and simple ) – never use 2 words if one is enough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Visually appealing / attractive ( </a:t>
            </a:r>
            <a:r>
              <a:rPr lang="el-GR" b="1" baseline="0" dirty="0" smtClean="0"/>
              <a:t>καλή παρουσίαση </a:t>
            </a:r>
            <a:r>
              <a:rPr lang="el-GR" baseline="0" dirty="0" smtClean="0"/>
              <a:t>- </a:t>
            </a:r>
            <a:r>
              <a:rPr lang="el-GR" b="1" baseline="0" dirty="0" smtClean="0"/>
              <a:t>οπτικώς ελκυστικό </a:t>
            </a:r>
            <a:r>
              <a:rPr lang="el-GR"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smtClean="0"/>
          </a:p>
          <a:p>
            <a:pPr marL="354013" lvl="2" indent="-354013">
              <a:spcAft>
                <a:spcPts val="600"/>
              </a:spcAft>
              <a:buClr>
                <a:srgbClr val="FF6600"/>
              </a:buClr>
              <a:buSzPct val="95000"/>
              <a:buFont typeface="Wingdings 2" pitchFamily="18" charset="2"/>
              <a:buChar char="P"/>
            </a:pPr>
            <a:r>
              <a:rPr lang="el-GR" sz="2700" dirty="0" smtClean="0">
                <a:latin typeface="Arial" pitchFamily="34" charset="0"/>
                <a:cs typeface="Arial" pitchFamily="34" charset="0"/>
              </a:rPr>
              <a:t>Επιμέλεια</a:t>
            </a:r>
          </a:p>
          <a:p>
            <a:pPr marL="354013" lvl="2" indent="-354013">
              <a:spcAft>
                <a:spcPts val="600"/>
              </a:spcAft>
              <a:buClr>
                <a:srgbClr val="FF6600"/>
              </a:buClr>
              <a:buSzPct val="95000"/>
              <a:buFont typeface="Wingdings 2" pitchFamily="18" charset="2"/>
              <a:buChar char="P"/>
            </a:pPr>
            <a:r>
              <a:rPr lang="el-GR" sz="2700" dirty="0" smtClean="0">
                <a:latin typeface="Arial" pitchFamily="34" charset="0"/>
                <a:cs typeface="Arial" pitchFamily="34" charset="0"/>
              </a:rPr>
              <a:t>Δόμηση στη σκέψη</a:t>
            </a:r>
          </a:p>
          <a:p>
            <a:pPr marL="354013" lvl="2" indent="-354013">
              <a:spcAft>
                <a:spcPts val="600"/>
              </a:spcAft>
              <a:buClr>
                <a:srgbClr val="FF6600"/>
              </a:buClr>
              <a:buSzPct val="95000"/>
              <a:buFont typeface="Wingdings 2" pitchFamily="18" charset="2"/>
              <a:buChar char="P"/>
            </a:pPr>
            <a:r>
              <a:rPr lang="el-GR" sz="2700" dirty="0" smtClean="0">
                <a:latin typeface="Arial" pitchFamily="34" charset="0"/>
                <a:cs typeface="Arial" pitchFamily="34" charset="0"/>
              </a:rPr>
              <a:t>Οργανωτική ικανότητα </a:t>
            </a:r>
          </a:p>
          <a:p>
            <a:pPr marL="354013" lvl="2" indent="-354013">
              <a:spcAft>
                <a:spcPts val="600"/>
              </a:spcAft>
              <a:buClr>
                <a:srgbClr val="FF6600"/>
              </a:buClr>
              <a:buSzPct val="95000"/>
              <a:buFont typeface="Wingdings 2" pitchFamily="18" charset="2"/>
              <a:buChar char="P"/>
            </a:pPr>
            <a:r>
              <a:rPr lang="el-GR" sz="2700" dirty="0" smtClean="0">
                <a:latin typeface="Arial" pitchFamily="34" charset="0"/>
                <a:cs typeface="Arial" pitchFamily="34" charset="0"/>
              </a:rPr>
              <a:t>Δεξιότητα γραπτού λόγου</a:t>
            </a:r>
          </a:p>
          <a:p>
            <a:pPr marL="354013" lvl="2" indent="-354013">
              <a:spcAft>
                <a:spcPts val="600"/>
              </a:spcAft>
              <a:buClr>
                <a:srgbClr val="FF6600"/>
              </a:buClr>
              <a:buSzPct val="95000"/>
              <a:buFont typeface="Wingdings 2" pitchFamily="18" charset="2"/>
              <a:buChar char="P"/>
            </a:pPr>
            <a:r>
              <a:rPr lang="el-GR" sz="2700" dirty="0" smtClean="0">
                <a:latin typeface="Arial" pitchFamily="34" charset="0"/>
                <a:cs typeface="Arial" pitchFamily="34" charset="0"/>
              </a:rPr>
              <a:t>Προσοχή στην ποιότητα</a:t>
            </a:r>
          </a:p>
          <a:p>
            <a:pPr marL="354013" lvl="2" indent="-354013">
              <a:spcAft>
                <a:spcPts val="600"/>
              </a:spcAft>
              <a:buClr>
                <a:srgbClr val="FF6600"/>
              </a:buClr>
              <a:buSzPct val="95000"/>
              <a:buFont typeface="Wingdings 2" pitchFamily="18" charset="2"/>
              <a:buChar char="P"/>
            </a:pPr>
            <a:r>
              <a:rPr lang="el-GR" sz="2700" dirty="0" smtClean="0">
                <a:latin typeface="Arial" pitchFamily="34" charset="0"/>
                <a:cs typeface="Arial" pitchFamily="34" charset="0"/>
              </a:rPr>
              <a:t>Επαγγελματισμός  </a:t>
            </a:r>
          </a:p>
          <a:p>
            <a:pPr marL="0" marR="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Slide Number Placeholder 3"/>
          <p:cNvSpPr>
            <a:spLocks noGrp="1"/>
          </p:cNvSpPr>
          <p:nvPr>
            <p:ph type="sldNum" sz="quarter" idx="10"/>
          </p:nvPr>
        </p:nvSpPr>
        <p:spPr/>
        <p:txBody>
          <a:bodyPr/>
          <a:lstStyle/>
          <a:p>
            <a:fld id="{BF3C7FEB-7E8A-498D-BA72-3BEC3CE06E91}" type="slidenum">
              <a:rPr lang="el-GR" smtClean="0"/>
              <a:pPr/>
              <a:t>13</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Size</a:t>
            </a:r>
            <a:r>
              <a:rPr lang="en-US" b="1" baseline="0" dirty="0" smtClean="0"/>
              <a:t> of </a:t>
            </a:r>
            <a:r>
              <a:rPr lang="en-US" b="1" baseline="0" dirty="0" err="1" smtClean="0"/>
              <a:t>cv</a:t>
            </a: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Don’t waste too much space in factors of low impact / for unnecessary details </a:t>
            </a: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b="1" dirty="0" smtClean="0"/>
              <a:t>Less</a:t>
            </a:r>
            <a:r>
              <a:rPr lang="en-US" b="1" baseline="0" dirty="0" smtClean="0"/>
              <a:t> is more - KISS</a:t>
            </a:r>
            <a:endParaRPr lang="el-GR" b="1"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l-GR" dirty="0" smtClean="0"/>
              <a:t>Το  βιογραφικό δεν πρέπει να είναι ούτε υπερβολικά αναλυτικό με αχρείαστες η περιττές πληροφορίες αλλά ούτε και ελλιπές παραλείποντας σημαντικά και ουσιώδη στοιχεία που πρέπει να συμπεριληφθούν και πιθανόν να κάνουν τη διαφορά.</a:t>
            </a:r>
            <a:r>
              <a:rPr lang="en-GB" dirty="0" smtClean="0"/>
              <a:t> </a:t>
            </a:r>
          </a:p>
          <a:p>
            <a:pPr marL="0" marR="0" lvl="2" indent="0" algn="l" defTabSz="914400" rtl="0" eaLnBrk="1" fontAlgn="auto" latinLnBrk="0" hangingPunct="1">
              <a:lnSpc>
                <a:spcPct val="100000"/>
              </a:lnSpc>
              <a:spcBef>
                <a:spcPts val="0"/>
              </a:spcBef>
              <a:spcAft>
                <a:spcPts val="0"/>
              </a:spcAft>
              <a:buClrTx/>
              <a:buSzTx/>
              <a:buFontTx/>
              <a:buNone/>
              <a:tabLst/>
              <a:defRPr/>
            </a:pPr>
            <a:r>
              <a:rPr lang="el-GR" dirty="0" smtClean="0"/>
              <a:t>Στέλνει</a:t>
            </a:r>
            <a:r>
              <a:rPr lang="el-GR" baseline="0" dirty="0" smtClean="0"/>
              <a:t> και ένα μήνυμα για την γραπτή επικοινωνιακή σου ικανότητα</a:t>
            </a:r>
          </a:p>
          <a:p>
            <a:pPr marL="0" marR="0" lvl="2" indent="0" algn="l" defTabSz="914400" rtl="0" eaLnBrk="1" fontAlgn="auto" latinLnBrk="0" hangingPunct="1">
              <a:lnSpc>
                <a:spcPct val="100000"/>
              </a:lnSpc>
              <a:spcBef>
                <a:spcPts val="0"/>
              </a:spcBef>
              <a:spcAft>
                <a:spcPts val="0"/>
              </a:spcAft>
              <a:buClrTx/>
              <a:buSzTx/>
              <a:buFontTx/>
              <a:buNone/>
              <a:tabLst/>
              <a:defRPr/>
            </a:pPr>
            <a:r>
              <a:rPr lang="el-GR" baseline="0" dirty="0" smtClean="0"/>
              <a:t>- Ικανότητα να συνοψίσεις / κάνεις περίληψη </a:t>
            </a:r>
            <a:r>
              <a:rPr lang="el-GR" baseline="0" dirty="0" err="1" smtClean="0"/>
              <a:t>κ.α</a:t>
            </a:r>
            <a:endParaRPr lang="el-GR"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l-GR" dirty="0" smtClean="0">
                <a:latin typeface="Arial" pitchFamily="34" charset="0"/>
                <a:cs typeface="Arial" pitchFamily="34" charset="0"/>
              </a:rPr>
              <a:t>Μέχρι και </a:t>
            </a:r>
            <a:r>
              <a:rPr lang="el-GR" b="1" dirty="0" smtClean="0">
                <a:latin typeface="Arial" pitchFamily="34" charset="0"/>
                <a:cs typeface="Arial" pitchFamily="34" charset="0"/>
              </a:rPr>
              <a:t>70%</a:t>
            </a:r>
            <a:r>
              <a:rPr lang="el-GR" dirty="0" smtClean="0">
                <a:latin typeface="Arial" pitchFamily="34" charset="0"/>
                <a:cs typeface="Arial" pitchFamily="34" charset="0"/>
              </a:rPr>
              <a:t> της προσωπικής και επαγγελματικής ανάπτυξης των ανθρώπων προέρχεται από εμπειρίες</a:t>
            </a:r>
          </a:p>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Εμπειρίες</a:t>
            </a:r>
            <a:r>
              <a:rPr lang="el-GR" dirty="0" smtClean="0"/>
              <a:t> = οι γνώσεις</a:t>
            </a:r>
            <a:r>
              <a:rPr lang="el-GR" baseline="0" dirty="0" smtClean="0"/>
              <a:t> οι οποίες αποκτούμε / οι δεξιότητες οι οποίες αναπτύσσουμε / οι πληροφορίες οι οποίες λαμβάνουμε από </a:t>
            </a:r>
            <a:r>
              <a:rPr lang="el-GR" dirty="0" smtClean="0"/>
              <a:t>αυτά τα οποία βιώνουμε / ζούμε κοκ τα οποία μας βοηθούνε να γίνουμε καλύτεροι</a:t>
            </a:r>
            <a:r>
              <a:rPr lang="el-GR" baseline="0" dirty="0" smtClean="0"/>
              <a:t> / βελτιωθούμε / αναπτυχθούμε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Qualities</a:t>
            </a:r>
            <a:r>
              <a:rPr lang="en-US" baseline="0" dirty="0" smtClean="0"/>
              <a:t> / competencies gained via </a:t>
            </a:r>
            <a:r>
              <a:rPr lang="en-US" dirty="0" smtClean="0"/>
              <a:t>Experiences and are useful in</a:t>
            </a:r>
            <a:r>
              <a:rPr lang="en-US" baseline="0" dirty="0" smtClean="0"/>
              <a:t> the workplace and will be </a:t>
            </a:r>
            <a:r>
              <a:rPr lang="en-US" baseline="0" dirty="0" err="1" smtClean="0"/>
              <a:t>recognised</a:t>
            </a:r>
            <a:r>
              <a:rPr lang="en-US" baseline="0" dirty="0" smtClean="0"/>
              <a:t> by the employer </a:t>
            </a:r>
          </a:p>
          <a:p>
            <a:pPr marL="0" marR="0" indent="0" algn="l" defTabSz="914400" rtl="0" eaLnBrk="1" fontAlgn="auto" latinLnBrk="0" hangingPunct="1">
              <a:lnSpc>
                <a:spcPct val="100000"/>
              </a:lnSpc>
              <a:spcBef>
                <a:spcPts val="0"/>
              </a:spcBef>
              <a:spcAft>
                <a:spcPts val="0"/>
              </a:spcAft>
              <a:buClrTx/>
              <a:buSzTx/>
              <a:buFontTx/>
              <a:buChar char="-"/>
              <a:tabLst/>
              <a:defRPr/>
            </a:pPr>
            <a:r>
              <a:rPr lang="en-US" baseline="0" dirty="0" smtClean="0"/>
              <a:t>Teamwork</a:t>
            </a:r>
          </a:p>
          <a:p>
            <a:pPr marL="0" marR="0" indent="0" algn="l" defTabSz="914400" rtl="0" eaLnBrk="1" fontAlgn="auto" latinLnBrk="0" hangingPunct="1">
              <a:lnSpc>
                <a:spcPct val="100000"/>
              </a:lnSpc>
              <a:spcBef>
                <a:spcPts val="0"/>
              </a:spcBef>
              <a:spcAft>
                <a:spcPts val="0"/>
              </a:spcAft>
              <a:buClrTx/>
              <a:buSzTx/>
              <a:buFontTx/>
              <a:buChar char="-"/>
              <a:tabLst/>
              <a:defRPr/>
            </a:pPr>
            <a:r>
              <a:rPr lang="en-US" baseline="0" dirty="0" smtClean="0"/>
              <a:t> task oriented </a:t>
            </a:r>
          </a:p>
          <a:p>
            <a:pPr marL="0" marR="0" indent="0" algn="l" defTabSz="914400" rtl="0" eaLnBrk="1" fontAlgn="auto" latinLnBrk="0" hangingPunct="1">
              <a:lnSpc>
                <a:spcPct val="100000"/>
              </a:lnSpc>
              <a:spcBef>
                <a:spcPts val="0"/>
              </a:spcBef>
              <a:spcAft>
                <a:spcPts val="0"/>
              </a:spcAft>
              <a:buClrTx/>
              <a:buSzTx/>
              <a:buFontTx/>
              <a:buChar char="-"/>
              <a:tabLst/>
              <a:defRPr/>
            </a:pPr>
            <a:r>
              <a:rPr lang="en-US" baseline="0" dirty="0" smtClean="0"/>
              <a:t>Communication </a:t>
            </a:r>
          </a:p>
          <a:p>
            <a:pPr marL="0" marR="0" indent="0" algn="l" defTabSz="914400" rtl="0" eaLnBrk="1" fontAlgn="auto" latinLnBrk="0" hangingPunct="1">
              <a:lnSpc>
                <a:spcPct val="100000"/>
              </a:lnSpc>
              <a:spcBef>
                <a:spcPts val="0"/>
              </a:spcBef>
              <a:spcAft>
                <a:spcPts val="0"/>
              </a:spcAft>
              <a:buClrTx/>
              <a:buSzTx/>
              <a:buFontTx/>
              <a:buChar char="-"/>
              <a:tabLst/>
              <a:defRPr/>
            </a:pPr>
            <a:r>
              <a:rPr lang="en-US" baseline="0" dirty="0" err="1" smtClean="0"/>
              <a:t>Organisation</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Char char="-"/>
              <a:tabLst/>
              <a:defRPr/>
            </a:pPr>
            <a:r>
              <a:rPr lang="en-US" baseline="0" dirty="0" smtClean="0"/>
              <a:t>Time </a:t>
            </a:r>
            <a:r>
              <a:rPr lang="en-US" baseline="0" dirty="0" err="1" smtClean="0"/>
              <a:t>mgt</a:t>
            </a:r>
            <a:r>
              <a:rPr lang="en-US" baseline="0" dirty="0" smtClean="0"/>
              <a:t> </a:t>
            </a:r>
            <a:endParaRPr lang="el-G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Lying in a cv </a:t>
            </a:r>
            <a:r>
              <a:rPr lang="en-US" baseline="0" dirty="0" smtClean="0"/>
              <a:t>is a risky strategy as it can put in danger u Integrity and Reputation </a:t>
            </a:r>
            <a:r>
              <a:rPr lang="el-GR" baseline="0" dirty="0" smtClean="0"/>
              <a:t>( Ακεραιότητα και τη φήμη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Don’t try to hide mistakes or shortcomings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 is important is to recognize your mistakes and What you have learnt from the mistakes and what action u have taken to improve</a:t>
            </a:r>
            <a:r>
              <a:rPr lang="el-GR" baseline="0" dirty="0" smtClean="0"/>
              <a:t> / </a:t>
            </a:r>
            <a:r>
              <a:rPr lang="en-US" baseline="0" dirty="0" smtClean="0"/>
              <a:t>correct / change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Honesty and Integrity are valuable qualities </a:t>
            </a:r>
            <a:endParaRPr lang="el-G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BF3C7FEB-7E8A-498D-BA72-3BEC3CE06E91}" type="slidenum">
              <a:rPr lang="el-GR" smtClean="0"/>
              <a:pPr/>
              <a:t>14</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kern="1200" dirty="0" smtClean="0">
                <a:solidFill>
                  <a:schemeClr val="tx1"/>
                </a:solidFill>
                <a:latin typeface="+mn-lt"/>
                <a:ea typeface="+mn-ea"/>
                <a:cs typeface="+mn-cs"/>
              </a:rPr>
              <a:t>Βιογραφικό Σημείωμα </a:t>
            </a:r>
            <a:r>
              <a:rPr lang="el-GR" sz="1200" kern="1200" dirty="0" err="1" smtClean="0">
                <a:solidFill>
                  <a:schemeClr val="tx1"/>
                </a:solidFill>
                <a:latin typeface="+mn-lt"/>
                <a:ea typeface="+mn-ea"/>
                <a:cs typeface="+mn-cs"/>
              </a:rPr>
              <a:t>Europass</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Europass</a:t>
            </a:r>
            <a:r>
              <a:rPr lang="el-GR" sz="1200" kern="1200" dirty="0" smtClean="0">
                <a:solidFill>
                  <a:schemeClr val="tx1"/>
                </a:solidFill>
                <a:latin typeface="+mn-lt"/>
                <a:ea typeface="+mn-ea"/>
                <a:cs typeface="+mn-cs"/>
              </a:rPr>
              <a:t> CV) αποτελεί τον κεντρικό άξονα του φακέλου Europass, συμπληρώνεται από εσένα τον ίδιο και σου προσφέρει τη δυνατότητα να παρουσιάσεις µε σαφή και συνοπτικό τρόπο πληροφορίες για το σύνολο των επαγγελματικών προσόντων και ικανοτήτων σου, καθώς επίσης και άλλα προσωπικά σου στοιχεία. Στο Europass CV έχεις τη δυνατότητα να επισυνάψεις άλλα έγγραφα Europass και άλλες πληροφορίες που μπορούν να προστεθούν µε τη μορφή ενός ή περισσότερων παραρτημάτων</a:t>
            </a:r>
            <a:endParaRPr lang="el-G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Slide Number Placeholder 3"/>
          <p:cNvSpPr>
            <a:spLocks noGrp="1"/>
          </p:cNvSpPr>
          <p:nvPr>
            <p:ph type="sldNum" sz="quarter" idx="10"/>
          </p:nvPr>
        </p:nvSpPr>
        <p:spPr/>
        <p:txBody>
          <a:bodyPr/>
          <a:lstStyle/>
          <a:p>
            <a:fld id="{BF3C7FEB-7E8A-498D-BA72-3BEC3CE06E91}" type="slidenum">
              <a:rPr lang="el-GR" smtClean="0"/>
              <a:pPr/>
              <a:t>15</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Slide Number Placeholder 3"/>
          <p:cNvSpPr>
            <a:spLocks noGrp="1"/>
          </p:cNvSpPr>
          <p:nvPr>
            <p:ph type="sldNum" sz="quarter" idx="10"/>
          </p:nvPr>
        </p:nvSpPr>
        <p:spPr/>
        <p:txBody>
          <a:bodyPr/>
          <a:lstStyle/>
          <a:p>
            <a:fld id="{BF3C7FEB-7E8A-498D-BA72-3BEC3CE06E91}" type="slidenum">
              <a:rPr lang="el-GR" smtClean="0"/>
              <a:pPr/>
              <a:t>16</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b="0" i="0" kern="1200" dirty="0" smtClean="0">
                <a:solidFill>
                  <a:schemeClr val="tx1"/>
                </a:solidFill>
                <a:latin typeface="+mn-lt"/>
                <a:ea typeface="+mn-ea"/>
                <a:cs typeface="+mn-cs"/>
              </a:rPr>
              <a:t>Είναι</a:t>
            </a:r>
            <a:r>
              <a:rPr lang="el-GR" sz="1200" b="0" i="0" kern="1200" baseline="0" dirty="0" smtClean="0">
                <a:solidFill>
                  <a:schemeClr val="tx1"/>
                </a:solidFill>
                <a:latin typeface="+mn-lt"/>
                <a:ea typeface="+mn-ea"/>
                <a:cs typeface="+mn-cs"/>
              </a:rPr>
              <a:t> μια </a:t>
            </a:r>
            <a:r>
              <a:rPr lang="el-GR" sz="1200" b="1" i="0" kern="1200" baseline="0" dirty="0" smtClean="0">
                <a:solidFill>
                  <a:schemeClr val="tx1"/>
                </a:solidFill>
                <a:latin typeface="+mn-lt"/>
                <a:ea typeface="+mn-ea"/>
                <a:cs typeface="+mn-cs"/>
              </a:rPr>
              <a:t>π</a:t>
            </a:r>
            <a:r>
              <a:rPr lang="el-GR" sz="1200" b="1" i="0" kern="1200" dirty="0" smtClean="0">
                <a:solidFill>
                  <a:schemeClr val="tx1"/>
                </a:solidFill>
                <a:latin typeface="+mn-lt"/>
                <a:ea typeface="+mn-ea"/>
                <a:cs typeface="+mn-cs"/>
              </a:rPr>
              <a:t>ροσωπική</a:t>
            </a:r>
            <a:r>
              <a:rPr lang="el-GR" sz="1200" b="1" i="0" kern="1200" baseline="0" dirty="0" smtClean="0">
                <a:solidFill>
                  <a:schemeClr val="tx1"/>
                </a:solidFill>
                <a:latin typeface="+mn-lt"/>
                <a:ea typeface="+mn-ea"/>
                <a:cs typeface="+mn-cs"/>
              </a:rPr>
              <a:t> σύσταση </a:t>
            </a:r>
            <a:r>
              <a:rPr lang="en-US" sz="1200" b="0" i="0" kern="1200" baseline="0" dirty="0" smtClean="0">
                <a:solidFill>
                  <a:schemeClr val="tx1"/>
                </a:solidFill>
                <a:latin typeface="+mn-lt"/>
                <a:ea typeface="+mn-ea"/>
                <a:cs typeface="+mn-cs"/>
              </a:rPr>
              <a:t>( Personal recommendation )</a:t>
            </a:r>
            <a:endParaRPr lang="el-GR" sz="1200" b="0" i="0" kern="1200" baseline="0" dirty="0" smtClean="0">
              <a:solidFill>
                <a:schemeClr val="tx1"/>
              </a:solidFill>
              <a:latin typeface="+mn-lt"/>
              <a:ea typeface="+mn-ea"/>
              <a:cs typeface="+mn-cs"/>
            </a:endParaRPr>
          </a:p>
          <a:p>
            <a:r>
              <a:rPr lang="el-GR" sz="1200" dirty="0" smtClean="0"/>
              <a:t>Στέλνει ένα μήνυμα αναφορικά με την</a:t>
            </a:r>
            <a:r>
              <a:rPr lang="el-GR" sz="1200" baseline="0" dirty="0" smtClean="0"/>
              <a:t> ποιότητα του γραπτού σας λόγου</a:t>
            </a:r>
            <a:endParaRPr lang="el-GR" sz="1200" b="0" i="0" kern="1200" dirty="0" smtClean="0">
              <a:solidFill>
                <a:schemeClr val="tx1"/>
              </a:solidFill>
              <a:latin typeface="+mn-lt"/>
              <a:ea typeface="+mn-ea"/>
              <a:cs typeface="+mn-cs"/>
            </a:endParaRPr>
          </a:p>
          <a:p>
            <a:pPr marL="354013" indent="-354013">
              <a:spcAft>
                <a:spcPts val="600"/>
              </a:spcAft>
              <a:buClr>
                <a:srgbClr val="FF6600"/>
              </a:buClr>
              <a:buSzPct val="90000"/>
              <a:buFont typeface="Arial" pitchFamily="34" charset="0"/>
              <a:buChar char="►"/>
            </a:pPr>
            <a:r>
              <a:rPr lang="el-GR" sz="2400" dirty="0" smtClean="0">
                <a:latin typeface="Arial" pitchFamily="34" charset="0"/>
                <a:cs typeface="Arial" pitchFamily="34" charset="0"/>
              </a:rPr>
              <a:t>Δίνει την ευκαιρία στον Αιτητή να</a:t>
            </a:r>
            <a:r>
              <a:rPr lang="en-US" sz="2400" dirty="0" smtClean="0">
                <a:latin typeface="Arial" pitchFamily="34" charset="0"/>
                <a:cs typeface="Arial" pitchFamily="34" charset="0"/>
              </a:rPr>
              <a:t>:</a:t>
            </a:r>
            <a:endParaRPr lang="el-GR" sz="2400" dirty="0" smtClean="0">
              <a:latin typeface="Arial" pitchFamily="34" charset="0"/>
              <a:cs typeface="Arial" pitchFamily="34" charset="0"/>
            </a:endParaRPr>
          </a:p>
          <a:p>
            <a:pPr marL="754063" lvl="1" indent="-354013">
              <a:spcAft>
                <a:spcPts val="600"/>
              </a:spcAft>
              <a:buClr>
                <a:srgbClr val="FF6600"/>
              </a:buClr>
              <a:buSzPct val="93000"/>
              <a:buFont typeface="Wingdings" pitchFamily="2" charset="2"/>
              <a:buChar char="ü"/>
            </a:pPr>
            <a:r>
              <a:rPr lang="el-GR" sz="2200" dirty="0" smtClean="0">
                <a:latin typeface="Arial" pitchFamily="34" charset="0"/>
                <a:cs typeface="Arial" pitchFamily="34" charset="0"/>
              </a:rPr>
              <a:t>Συστηθεί ( προσωπική σύσταση )</a:t>
            </a:r>
          </a:p>
          <a:p>
            <a:pPr marL="754063" lvl="1" indent="-354013">
              <a:spcAft>
                <a:spcPts val="600"/>
              </a:spcAft>
              <a:buClr>
                <a:srgbClr val="FF6600"/>
              </a:buClr>
              <a:buSzPct val="93000"/>
              <a:buFont typeface="Wingdings" pitchFamily="2" charset="2"/>
              <a:buChar char="ü"/>
            </a:pPr>
            <a:r>
              <a:rPr lang="el-GR" sz="2200" dirty="0" smtClean="0">
                <a:latin typeface="Arial" pitchFamily="34" charset="0"/>
                <a:cs typeface="Arial" pitchFamily="34" charset="0"/>
              </a:rPr>
              <a:t>Εξηγήσει την καταλληλότητα του για τη θέση</a:t>
            </a:r>
          </a:p>
          <a:p>
            <a:pPr marL="754063" lvl="1" indent="-354013">
              <a:spcAft>
                <a:spcPts val="600"/>
              </a:spcAft>
              <a:buClr>
                <a:srgbClr val="FF6600"/>
              </a:buClr>
              <a:buSzPct val="93000"/>
              <a:buFont typeface="Wingdings" pitchFamily="2" charset="2"/>
              <a:buChar char="ü"/>
            </a:pPr>
            <a:r>
              <a:rPr lang="el-GR" sz="2200" dirty="0" smtClean="0">
                <a:latin typeface="Arial" pitchFamily="34" charset="0"/>
                <a:cs typeface="Arial" pitchFamily="34" charset="0"/>
              </a:rPr>
              <a:t>Υποκινήσει τον αναγνώστη να διαβάσει το βιογραφικό</a:t>
            </a:r>
          </a:p>
          <a:p>
            <a:endParaRPr lang="el-GR"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our cover letter should be</a:t>
            </a:r>
            <a:r>
              <a:rPr lang="en-US" sz="1200" b="1" i="0" kern="1200" dirty="0" smtClean="0">
                <a:solidFill>
                  <a:schemeClr val="tx1"/>
                </a:solidFill>
                <a:latin typeface="+mn-lt"/>
                <a:ea typeface="+mn-ea"/>
                <a:cs typeface="+mn-cs"/>
              </a:rPr>
              <a:t> </a:t>
            </a:r>
            <a:r>
              <a:rPr lang="en-US" sz="1200" b="1" i="1" kern="1200" dirty="0" smtClean="0">
                <a:solidFill>
                  <a:schemeClr val="tx1"/>
                </a:solidFill>
                <a:latin typeface="+mn-lt"/>
                <a:ea typeface="+mn-ea"/>
                <a:cs typeface="+mn-cs"/>
              </a:rPr>
              <a:t>specific to the position you are applying </a:t>
            </a:r>
            <a:r>
              <a:rPr lang="en-US" sz="1200" b="0" i="0" kern="1200" dirty="0" smtClean="0">
                <a:solidFill>
                  <a:schemeClr val="tx1"/>
                </a:solidFill>
                <a:latin typeface="+mn-lt"/>
                <a:ea typeface="+mn-ea"/>
                <a:cs typeface="+mn-cs"/>
              </a:rPr>
              <a:t>for, relating your skills and experience to those noted in the job posting. Your cover letter is your first (and best) chance to make a good impression.</a:t>
            </a:r>
          </a:p>
          <a:p>
            <a:endParaRPr lang="el-GR"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Perfection matters when writing cover letters. Every cover letter you write </a:t>
            </a:r>
            <a:r>
              <a:rPr lang="en-US" sz="1200" b="1" i="1" kern="1200" dirty="0" smtClean="0">
                <a:solidFill>
                  <a:schemeClr val="tx1"/>
                </a:solidFill>
                <a:latin typeface="+mn-lt"/>
                <a:ea typeface="+mn-ea"/>
                <a:cs typeface="+mn-cs"/>
              </a:rPr>
              <a:t>should be customized </a:t>
            </a:r>
            <a:r>
              <a:rPr lang="en-US" sz="1200" b="0" i="0" kern="1200" dirty="0" smtClean="0">
                <a:solidFill>
                  <a:schemeClr val="tx1"/>
                </a:solidFill>
                <a:latin typeface="+mn-lt"/>
                <a:ea typeface="+mn-ea"/>
                <a:cs typeface="+mn-cs"/>
              </a:rPr>
              <a:t>for the job you are applying for, clear and concise, grammatically correct, and error-free</a:t>
            </a:r>
            <a:endParaRPr lang="el-GR" sz="1200" b="0" i="0" kern="1200" dirty="0" smtClean="0">
              <a:solidFill>
                <a:schemeClr val="tx1"/>
              </a:solidFill>
              <a:latin typeface="+mn-lt"/>
              <a:ea typeface="+mn-ea"/>
              <a:cs typeface="+mn-cs"/>
            </a:endParaRPr>
          </a:p>
          <a:p>
            <a:endParaRPr lang="el-GR" sz="1200" b="0" i="0" kern="1200" baseline="0" dirty="0" smtClean="0">
              <a:solidFill>
                <a:schemeClr val="tx1"/>
              </a:solidFill>
              <a:latin typeface="+mn-lt"/>
              <a:ea typeface="+mn-ea"/>
              <a:cs typeface="+mn-cs"/>
            </a:endParaRPr>
          </a:p>
          <a:p>
            <a:endParaRPr lang="el-GR" sz="1200" b="0" i="0" kern="1200" baseline="0" dirty="0" smtClean="0">
              <a:solidFill>
                <a:schemeClr val="tx1"/>
              </a:solidFill>
              <a:latin typeface="+mn-lt"/>
              <a:ea typeface="+mn-ea"/>
              <a:cs typeface="+mn-cs"/>
            </a:endParaRPr>
          </a:p>
          <a:p>
            <a:pPr marL="354013" indent="-354013">
              <a:spcBef>
                <a:spcPts val="600"/>
              </a:spcBef>
              <a:spcAft>
                <a:spcPts val="600"/>
              </a:spcAft>
              <a:buClr>
                <a:srgbClr val="FF6600"/>
              </a:buClr>
              <a:buSzPct val="90000"/>
              <a:buFont typeface="Arial" pitchFamily="34" charset="0"/>
              <a:buChar char="►"/>
            </a:pPr>
            <a:r>
              <a:rPr lang="el-GR" sz="1200" dirty="0" smtClean="0">
                <a:latin typeface="Arial" pitchFamily="34" charset="0"/>
                <a:cs typeface="Arial" pitchFamily="34" charset="0"/>
              </a:rPr>
              <a:t>Είναι μια προσωπική σύσταση</a:t>
            </a:r>
          </a:p>
          <a:p>
            <a:pPr marL="354013" indent="-354013">
              <a:spcBef>
                <a:spcPts val="600"/>
              </a:spcBef>
              <a:spcAft>
                <a:spcPts val="600"/>
              </a:spcAft>
              <a:buClr>
                <a:srgbClr val="FF6600"/>
              </a:buClr>
              <a:buSzPct val="90000"/>
              <a:buFont typeface="Arial" pitchFamily="34" charset="0"/>
              <a:buChar char="►"/>
            </a:pPr>
            <a:r>
              <a:rPr lang="el-GR" sz="1200" dirty="0" smtClean="0">
                <a:latin typeface="Arial" pitchFamily="34" charset="0"/>
                <a:cs typeface="Arial" pitchFamily="34" charset="0"/>
              </a:rPr>
              <a:t>Υποδηλώνει πραγματικό ενδιαφέρον</a:t>
            </a:r>
          </a:p>
          <a:p>
            <a:pPr marL="354013" indent="-354013">
              <a:spcBef>
                <a:spcPts val="600"/>
              </a:spcBef>
              <a:spcAft>
                <a:spcPts val="600"/>
              </a:spcAft>
              <a:buClr>
                <a:srgbClr val="FF6600"/>
              </a:buClr>
              <a:buSzPct val="90000"/>
              <a:buFont typeface="Arial" pitchFamily="34" charset="0"/>
              <a:buChar char="►"/>
            </a:pPr>
            <a:r>
              <a:rPr lang="el-GR" sz="1200" dirty="0" smtClean="0">
                <a:latin typeface="Arial" pitchFamily="34" charset="0"/>
                <a:cs typeface="Arial" pitchFamily="34" charset="0"/>
              </a:rPr>
              <a:t>Μεταδίδει επαγγελματισμό</a:t>
            </a:r>
          </a:p>
          <a:p>
            <a:pPr marL="354013" indent="-354013">
              <a:spcBef>
                <a:spcPts val="600"/>
              </a:spcBef>
              <a:spcAft>
                <a:spcPts val="600"/>
              </a:spcAft>
              <a:buClr>
                <a:srgbClr val="FF6600"/>
              </a:buClr>
              <a:buSzPct val="90000"/>
              <a:buFont typeface="Arial" pitchFamily="34" charset="0"/>
              <a:buChar char="►"/>
            </a:pPr>
            <a:r>
              <a:rPr lang="el-GR" sz="1200" dirty="0" smtClean="0">
                <a:latin typeface="Arial" pitchFamily="34" charset="0"/>
                <a:cs typeface="Arial" pitchFamily="34" charset="0"/>
              </a:rPr>
              <a:t>Δίνει ένδειξη για την ικανότητα στο γραπτό λόγο</a:t>
            </a:r>
          </a:p>
          <a:p>
            <a:pPr marL="354013" indent="-354013">
              <a:spcBef>
                <a:spcPts val="600"/>
              </a:spcBef>
              <a:spcAft>
                <a:spcPts val="600"/>
              </a:spcAft>
              <a:buClr>
                <a:srgbClr val="FF6600"/>
              </a:buClr>
              <a:buSzPct val="90000"/>
              <a:buFont typeface="Arial" pitchFamily="34" charset="0"/>
              <a:buChar char="►"/>
            </a:pPr>
            <a:r>
              <a:rPr lang="el-GR" sz="1200" dirty="0" smtClean="0">
                <a:latin typeface="Arial" pitchFamily="34" charset="0"/>
                <a:cs typeface="Arial" pitchFamily="34" charset="0"/>
              </a:rPr>
              <a:t>Επεξηγεί την καταλληλότητα του/της κατόχου</a:t>
            </a:r>
          </a:p>
          <a:p>
            <a:pPr marL="354013" indent="-354013">
              <a:spcBef>
                <a:spcPts val="600"/>
              </a:spcBef>
              <a:spcAft>
                <a:spcPts val="600"/>
              </a:spcAft>
              <a:buClr>
                <a:srgbClr val="FF6600"/>
              </a:buClr>
              <a:buSzPct val="90000"/>
              <a:buFont typeface="Arial" pitchFamily="34" charset="0"/>
              <a:buChar char="►"/>
            </a:pPr>
            <a:r>
              <a:rPr lang="el-GR" sz="1200" dirty="0" smtClean="0">
                <a:latin typeface="Arial" pitchFamily="34" charset="0"/>
                <a:cs typeface="Arial" pitchFamily="34" charset="0"/>
              </a:rPr>
              <a:t>Παρακινεί τον αναγνώστη να διαβάσει το βιογραφικό</a:t>
            </a:r>
          </a:p>
          <a:p>
            <a:endParaRPr lang="el-GR"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F3C7FEB-7E8A-498D-BA72-3BEC3CE06E91}" type="slidenum">
              <a:rPr lang="el-GR" smtClean="0"/>
              <a:pPr/>
              <a:t>17</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our cover letter should be</a:t>
            </a:r>
            <a:r>
              <a:rPr lang="en-US" sz="1200" b="1" i="0" kern="1200" dirty="0" smtClean="0">
                <a:solidFill>
                  <a:schemeClr val="tx1"/>
                </a:solidFill>
                <a:latin typeface="+mn-lt"/>
                <a:ea typeface="+mn-ea"/>
                <a:cs typeface="+mn-cs"/>
              </a:rPr>
              <a:t> </a:t>
            </a:r>
            <a:r>
              <a:rPr lang="en-US" sz="1200" b="1" i="1" kern="1200" dirty="0" smtClean="0">
                <a:solidFill>
                  <a:schemeClr val="tx1"/>
                </a:solidFill>
                <a:latin typeface="+mn-lt"/>
                <a:ea typeface="+mn-ea"/>
                <a:cs typeface="+mn-cs"/>
              </a:rPr>
              <a:t>specific to the position you are applying </a:t>
            </a:r>
            <a:r>
              <a:rPr lang="en-US" sz="1200" b="0" i="0" kern="1200" dirty="0" smtClean="0">
                <a:solidFill>
                  <a:schemeClr val="tx1"/>
                </a:solidFill>
                <a:latin typeface="+mn-lt"/>
                <a:ea typeface="+mn-ea"/>
                <a:cs typeface="+mn-cs"/>
              </a:rPr>
              <a:t>for, relating your skills and experience to those noted in the job posting. Your cover letter is your first (and best) chance to make a good impression.</a:t>
            </a:r>
          </a:p>
          <a:p>
            <a:endParaRPr lang="el-GR"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Perfection matters when writing cover letters. </a:t>
            </a:r>
            <a:endParaRPr lang="el-GR"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Every cover letter you write </a:t>
            </a:r>
            <a:r>
              <a:rPr lang="en-US" sz="1200" b="1" i="1" kern="1200" dirty="0" smtClean="0">
                <a:solidFill>
                  <a:schemeClr val="tx1"/>
                </a:solidFill>
                <a:latin typeface="+mn-lt"/>
                <a:ea typeface="+mn-ea"/>
                <a:cs typeface="+mn-cs"/>
              </a:rPr>
              <a:t>should be customized </a:t>
            </a:r>
            <a:r>
              <a:rPr lang="en-US" sz="1200" b="0" i="0" kern="1200" dirty="0" smtClean="0">
                <a:solidFill>
                  <a:schemeClr val="tx1"/>
                </a:solidFill>
                <a:latin typeface="+mn-lt"/>
                <a:ea typeface="+mn-ea"/>
                <a:cs typeface="+mn-cs"/>
              </a:rPr>
              <a:t>for the job you are applying for, clear and concise, grammatically correct, and error-free</a:t>
            </a:r>
          </a:p>
          <a:p>
            <a:endParaRPr lang="en-US" sz="1200" b="0" i="0" kern="1200" baseline="0" dirty="0" smtClean="0">
              <a:solidFill>
                <a:schemeClr val="tx1"/>
              </a:solidFill>
              <a:latin typeface="+mn-lt"/>
              <a:ea typeface="+mn-ea"/>
              <a:cs typeface="+mn-cs"/>
            </a:endParaRPr>
          </a:p>
          <a:p>
            <a:pPr marL="754063" lvl="1" indent="-354013">
              <a:spcAft>
                <a:spcPts val="600"/>
              </a:spcAft>
              <a:buClr>
                <a:srgbClr val="FF6600"/>
              </a:buClr>
              <a:buSzPct val="93000"/>
              <a:buFont typeface="Wingdings 2" pitchFamily="18" charset="2"/>
              <a:buChar char="P"/>
            </a:pPr>
            <a:r>
              <a:rPr lang="en-US" sz="2200" dirty="0" smtClean="0">
                <a:latin typeface="Arial" pitchFamily="34" charset="0"/>
                <a:cs typeface="Arial" pitchFamily="34" charset="0"/>
              </a:rPr>
              <a:t>Times New Roman, Arial</a:t>
            </a:r>
          </a:p>
          <a:p>
            <a:pPr marL="754063" lvl="1" indent="-354013">
              <a:spcAft>
                <a:spcPts val="600"/>
              </a:spcAft>
              <a:buClr>
                <a:srgbClr val="FF6600"/>
              </a:buClr>
              <a:buSzPct val="93000"/>
              <a:buFont typeface="Wingdings 2" pitchFamily="18" charset="2"/>
              <a:buChar char="P"/>
            </a:pPr>
            <a:r>
              <a:rPr lang="el-GR" sz="2200" dirty="0" smtClean="0">
                <a:latin typeface="Arial" pitchFamily="34" charset="0"/>
                <a:cs typeface="Arial" pitchFamily="34" charset="0"/>
              </a:rPr>
              <a:t>Μέγεθος </a:t>
            </a:r>
            <a:r>
              <a:rPr lang="en-US" sz="2200" dirty="0" smtClean="0">
                <a:latin typeface="Arial" pitchFamily="34" charset="0"/>
                <a:cs typeface="Arial" pitchFamily="34" charset="0"/>
              </a:rPr>
              <a:t>11 – 12</a:t>
            </a:r>
            <a:endParaRPr lang="el-GR" sz="2200" dirty="0" smtClean="0">
              <a:latin typeface="Arial" pitchFamily="34" charset="0"/>
              <a:cs typeface="Arial" pitchFamily="34" charset="0"/>
            </a:endParaRPr>
          </a:p>
          <a:p>
            <a:pPr marL="754063" lvl="1" indent="-354013">
              <a:spcAft>
                <a:spcPts val="600"/>
              </a:spcAft>
              <a:buClr>
                <a:srgbClr val="FF6600"/>
              </a:buClr>
              <a:buSzPct val="93000"/>
              <a:buFont typeface="Wingdings 2" pitchFamily="18" charset="2"/>
              <a:buChar char="P"/>
            </a:pPr>
            <a:r>
              <a:rPr lang="el-GR" sz="2200" dirty="0" smtClean="0">
                <a:latin typeface="Arial" pitchFamily="34" charset="0"/>
                <a:cs typeface="Arial" pitchFamily="34" charset="0"/>
              </a:rPr>
              <a:t>Μαύρο χρώμα </a:t>
            </a:r>
          </a:p>
          <a:p>
            <a:pPr marL="754063" lvl="1" indent="-354013">
              <a:spcAft>
                <a:spcPts val="600"/>
              </a:spcAft>
              <a:buClr>
                <a:srgbClr val="FF6600"/>
              </a:buClr>
              <a:buSzPct val="93000"/>
              <a:buFont typeface="Wingdings 2" pitchFamily="18" charset="2"/>
              <a:buChar char="P"/>
            </a:pPr>
            <a:r>
              <a:rPr lang="el-GR" sz="2200" dirty="0" smtClean="0">
                <a:latin typeface="Arial" pitchFamily="34" charset="0"/>
                <a:cs typeface="Arial" pitchFamily="34" charset="0"/>
              </a:rPr>
              <a:t>1 σελίδα – </a:t>
            </a:r>
            <a:r>
              <a:rPr lang="en-US" sz="2200" dirty="0" smtClean="0">
                <a:latin typeface="Arial" pitchFamily="34" charset="0"/>
                <a:cs typeface="Arial" pitchFamily="34" charset="0"/>
              </a:rPr>
              <a:t>(KISS) </a:t>
            </a:r>
            <a:endParaRPr lang="el-GR" sz="2200" dirty="0" smtClean="0">
              <a:latin typeface="Arial" pitchFamily="34" charset="0"/>
              <a:cs typeface="Arial" pitchFamily="34" charset="0"/>
            </a:endParaRPr>
          </a:p>
          <a:p>
            <a:pPr marL="754063" lvl="1" indent="-354013">
              <a:spcAft>
                <a:spcPts val="600"/>
              </a:spcAft>
              <a:buClr>
                <a:srgbClr val="FF6600"/>
              </a:buClr>
              <a:buSzPct val="93000"/>
              <a:buFont typeface="Wingdings 2" pitchFamily="18" charset="2"/>
              <a:buChar char="P"/>
            </a:pPr>
            <a:r>
              <a:rPr lang="el-GR" sz="2200" dirty="0" smtClean="0">
                <a:latin typeface="Arial" pitchFamily="34" charset="0"/>
                <a:cs typeface="Arial" pitchFamily="34" charset="0"/>
              </a:rPr>
              <a:t>Έντονο μαύρο  </a:t>
            </a:r>
            <a:r>
              <a:rPr lang="en-US" sz="2200" dirty="0" smtClean="0">
                <a:latin typeface="Arial" pitchFamily="34" charset="0"/>
                <a:cs typeface="Arial" pitchFamily="34" charset="0"/>
              </a:rPr>
              <a:t> </a:t>
            </a:r>
            <a:endParaRPr lang="el-GR" sz="2200" dirty="0" smtClean="0">
              <a:latin typeface="Arial" pitchFamily="34" charset="0"/>
              <a:cs typeface="Arial" pitchFamily="34" charset="0"/>
            </a:endParaRPr>
          </a:p>
          <a:p>
            <a:endParaRPr lang="el-GR" sz="1200" kern="1200" baseline="0" dirty="0" smtClean="0">
              <a:solidFill>
                <a:schemeClr val="tx1"/>
              </a:solidFill>
              <a:latin typeface="+mn-lt"/>
              <a:ea typeface="+mn-ea"/>
              <a:cs typeface="+mn-cs"/>
            </a:endParaRPr>
          </a:p>
          <a:p>
            <a:r>
              <a:rPr lang="el-GR" dirty="0" smtClean="0"/>
              <a:t>σαφώς πιο ευανάγνωστη, με ειρμό και συνέπεια στο λόγο</a:t>
            </a:r>
          </a:p>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σύνοψη / περίληψη των σχετικών σας προσόντων και έμφαση στα σημεία που ευνοούν / στηρίξουν την υποψηφιότητά σας /</a:t>
            </a:r>
            <a:r>
              <a:rPr lang="el-GR" baseline="0" dirty="0" smtClean="0"/>
              <a:t> ανταγωνιστικό σας πλεονέκτημα </a:t>
            </a:r>
            <a:endParaRPr lang="el-GR" dirty="0" smtClean="0"/>
          </a:p>
          <a:p>
            <a:pPr>
              <a:buFont typeface="Arial" pitchFamily="34" charset="0"/>
              <a:buChar char="•"/>
            </a:pPr>
            <a:r>
              <a:rPr lang="el-GR" dirty="0" smtClean="0"/>
              <a:t>Επαγγελματικός τρόπος σύνταξης</a:t>
            </a:r>
          </a:p>
          <a:p>
            <a:pPr>
              <a:buFont typeface="Arial" pitchFamily="34" charset="0"/>
              <a:buChar char="•"/>
            </a:pPr>
            <a:r>
              <a:rPr lang="el-GR" dirty="0" smtClean="0"/>
              <a:t>Γραμμένη στην ίδια γλώσσα με το βιογραφικό σημείωμα</a:t>
            </a:r>
          </a:p>
          <a:p>
            <a:pPr>
              <a:buFont typeface="Arial" pitchFamily="34" charset="0"/>
              <a:buChar char="•"/>
            </a:pPr>
            <a:r>
              <a:rPr lang="el-GR" dirty="0" smtClean="0"/>
              <a:t>Με θέμα (</a:t>
            </a:r>
            <a:r>
              <a:rPr lang="en-GB" dirty="0" smtClean="0"/>
              <a:t>subject)</a:t>
            </a:r>
            <a:endParaRPr lang="el-GR" dirty="0" smtClean="0"/>
          </a:p>
          <a:p>
            <a:pPr>
              <a:buFont typeface="Arial" pitchFamily="34" charset="0"/>
              <a:buChar char="•"/>
            </a:pPr>
            <a:r>
              <a:rPr lang="el-GR" dirty="0" smtClean="0"/>
              <a:t>Απευθύνεται στον υπεύθυνο της διαδικασίας ή στο αρμόδιο τμήμα </a:t>
            </a:r>
          </a:p>
          <a:p>
            <a:pPr>
              <a:buFont typeface="Arial" pitchFamily="34" charset="0"/>
              <a:buChar char="•"/>
            </a:pPr>
            <a:r>
              <a:rPr lang="el-GR" dirty="0" smtClean="0"/>
              <a:t>Δεν  υπερβαίνει τη μία σελίδα και δεν  ξεπερνά τις </a:t>
            </a:r>
            <a:r>
              <a:rPr lang="el-GR" b="1" dirty="0" smtClean="0"/>
              <a:t>2-4 (σύντομες) παραγράφους</a:t>
            </a:r>
            <a:r>
              <a:rPr lang="el-GR" dirty="0" smtClean="0"/>
              <a:t>.</a:t>
            </a:r>
          </a:p>
          <a:p>
            <a:pPr>
              <a:buFont typeface="Arial" pitchFamily="34" charset="0"/>
              <a:buChar char="•"/>
            </a:pPr>
            <a:r>
              <a:rPr lang="el-GR" dirty="0" smtClean="0"/>
              <a:t>Γραμμένη με το ίδιο φόντο και τυπωμένη στο ίδιο χαρτί  με το βιογραφικό</a:t>
            </a:r>
          </a:p>
          <a:p>
            <a:pPr lvl="1">
              <a:buFont typeface="Arial" pitchFamily="34" charset="0"/>
              <a:buChar char="•"/>
            </a:pPr>
            <a:r>
              <a:rPr lang="el-GR" dirty="0" smtClean="0"/>
              <a:t>Μπορεί  να είναι διαφορετική γραμματοσειρά</a:t>
            </a:r>
          </a:p>
          <a:p>
            <a:pPr>
              <a:buFont typeface="Arial" pitchFamily="34" charset="0"/>
              <a:buChar char="•"/>
            </a:pPr>
            <a:r>
              <a:rPr lang="el-GR" dirty="0" smtClean="0"/>
              <a:t>Πλήρης διεύθυνση</a:t>
            </a:r>
          </a:p>
          <a:p>
            <a:pPr>
              <a:buFont typeface="Arial" pitchFamily="34" charset="0"/>
              <a:buChar char="•"/>
            </a:pPr>
            <a:r>
              <a:rPr lang="el-GR" dirty="0" smtClean="0"/>
              <a:t>Σωστή προσφώνηση</a:t>
            </a:r>
          </a:p>
          <a:p>
            <a:pPr>
              <a:buFont typeface="Arial" pitchFamily="34" charset="0"/>
              <a:buChar char="•"/>
            </a:pPr>
            <a:r>
              <a:rPr lang="el-GR" dirty="0" smtClean="0"/>
              <a:t>Σωστό κλείσιμο</a:t>
            </a:r>
          </a:p>
          <a:p>
            <a:pPr>
              <a:buFont typeface="Arial" pitchFamily="34" charset="0"/>
              <a:buChar char="•"/>
            </a:pPr>
            <a:r>
              <a:rPr lang="el-GR" dirty="0" smtClean="0"/>
              <a:t>Χωρίς ορθογραφικά και συντακτικά λάθη</a:t>
            </a:r>
            <a:endParaRPr lang="el-GR" sz="1200" dirty="0" smtClean="0">
              <a:latin typeface="Arial" pitchFamily="34" charset="0"/>
              <a:cs typeface="Arial" pitchFamily="34" charset="0"/>
            </a:endParaRPr>
          </a:p>
          <a:p>
            <a:endParaRPr lang="el-GR" dirty="0" smtClean="0"/>
          </a:p>
          <a:p>
            <a:r>
              <a:rPr lang="el-GR" dirty="0" smtClean="0"/>
              <a:t>ευγενικός χαρακτήρας /ύφος αλλά όχι υπερβολές</a:t>
            </a:r>
          </a:p>
          <a:p>
            <a:endParaRPr lang="el-GR" dirty="0" smtClean="0"/>
          </a:p>
          <a:p>
            <a:r>
              <a:rPr lang="el-GR" dirty="0" smtClean="0"/>
              <a:t>ενεργό ενδιαφέρον για τη θέση ή την εταιρεία</a:t>
            </a:r>
          </a:p>
          <a:p>
            <a:pPr lvl="1"/>
            <a:r>
              <a:rPr lang="el-GR" dirty="0" smtClean="0"/>
              <a:t> αλλά όχι ανυπομονησία!</a:t>
            </a:r>
          </a:p>
          <a:p>
            <a:r>
              <a:rPr lang="el-GR" dirty="0" smtClean="0"/>
              <a:t>Όχι αυτούσια τμήματα από το βιογραφικό</a:t>
            </a:r>
          </a:p>
          <a:p>
            <a:endParaRPr lang="el-GR"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F3C7FEB-7E8A-498D-BA72-3BEC3CE06E91}" type="slidenum">
              <a:rPr lang="el-GR" smtClean="0"/>
              <a:pPr/>
              <a:t>18</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dirty="0" smtClean="0">
                <a:latin typeface="Arial" pitchFamily="34" charset="0"/>
                <a:cs typeface="Arial" pitchFamily="34" charset="0"/>
              </a:rPr>
              <a:t>Είναι μια δομημένη συζήτηση μεταξύ, του εκπροσώπου της Εταιρείας και του υποψηφίου, με σκοπό τη συλλογή πληροφοριών για το </a:t>
            </a:r>
            <a:r>
              <a:rPr lang="el-GR" sz="1200" u="sng" dirty="0" smtClean="0">
                <a:latin typeface="Arial" pitchFamily="34" charset="0"/>
                <a:cs typeface="Arial" pitchFamily="34" charset="0"/>
              </a:rPr>
              <a:t>βαθμό καταλληλότητας </a:t>
            </a:r>
            <a:r>
              <a:rPr lang="el-GR" sz="1200" dirty="0" smtClean="0">
                <a:latin typeface="Arial" pitchFamily="34" charset="0"/>
                <a:cs typeface="Arial" pitchFamily="34" charset="0"/>
              </a:rPr>
              <a:t>του υποψηφίου με βάση της προδιαγραφές της θέσης</a:t>
            </a:r>
          </a:p>
          <a:p>
            <a:endParaRPr lang="el-GR" dirty="0" smtClean="0"/>
          </a:p>
          <a:p>
            <a:pPr marL="354013" indent="-354013">
              <a:spcAft>
                <a:spcPts val="600"/>
              </a:spcAft>
              <a:buClr>
                <a:srgbClr val="FF6600"/>
              </a:buClr>
              <a:buSzPct val="93000"/>
              <a:buFont typeface="Arial" pitchFamily="34" charset="0"/>
              <a:buChar char="►"/>
            </a:pPr>
            <a:r>
              <a:rPr lang="el-GR" sz="2400" dirty="0" smtClean="0">
                <a:latin typeface="Arial" pitchFamily="34" charset="0"/>
                <a:cs typeface="Arial" pitchFamily="34" charset="0"/>
              </a:rPr>
              <a:t>Διαπροσωπική επαφή </a:t>
            </a:r>
          </a:p>
          <a:p>
            <a:pPr marL="754063" lvl="1" indent="-354013">
              <a:spcAft>
                <a:spcPts val="600"/>
              </a:spcAft>
              <a:buClr>
                <a:srgbClr val="FF6600"/>
              </a:buClr>
              <a:buSzPct val="93000"/>
              <a:buFont typeface="Wingdings 2" pitchFamily="18" charset="2"/>
              <a:buChar char="R"/>
            </a:pPr>
            <a:r>
              <a:rPr lang="el-GR" sz="2200" dirty="0" smtClean="0">
                <a:latin typeface="Arial" pitchFamily="34" charset="0"/>
                <a:cs typeface="Arial" pitchFamily="34" charset="0"/>
              </a:rPr>
              <a:t>Ερωτήσεις </a:t>
            </a:r>
          </a:p>
          <a:p>
            <a:pPr marL="754063" lvl="1" indent="-354013">
              <a:spcAft>
                <a:spcPts val="600"/>
              </a:spcAft>
              <a:buClr>
                <a:srgbClr val="FF6600"/>
              </a:buClr>
              <a:buSzPct val="93000"/>
              <a:buFont typeface="Wingdings 2" pitchFamily="18" charset="2"/>
              <a:buChar char="R"/>
            </a:pPr>
            <a:r>
              <a:rPr lang="el-GR" sz="2200" dirty="0" smtClean="0">
                <a:latin typeface="Arial" pitchFamily="34" charset="0"/>
                <a:cs typeface="Arial" pitchFamily="34" charset="0"/>
              </a:rPr>
              <a:t>Διευκρινήσεις</a:t>
            </a:r>
          </a:p>
          <a:p>
            <a:pPr marL="754063" lvl="1" indent="-354013">
              <a:spcAft>
                <a:spcPts val="600"/>
              </a:spcAft>
              <a:buClr>
                <a:srgbClr val="FF6600"/>
              </a:buClr>
              <a:buSzPct val="93000"/>
              <a:buFont typeface="Wingdings 2" pitchFamily="18" charset="2"/>
              <a:buChar char="R"/>
            </a:pPr>
            <a:r>
              <a:rPr lang="el-GR" sz="2200" dirty="0" smtClean="0">
                <a:latin typeface="Arial" pitchFamily="34" charset="0"/>
                <a:cs typeface="Arial" pitchFamily="34" charset="0"/>
              </a:rPr>
              <a:t>Αξιολόγηση δεξιοτήτων</a:t>
            </a:r>
          </a:p>
          <a:p>
            <a:pPr marL="754063" lvl="1" indent="-354013">
              <a:spcAft>
                <a:spcPts val="600"/>
              </a:spcAft>
              <a:buClr>
                <a:srgbClr val="FF6600"/>
              </a:buClr>
              <a:buSzPct val="93000"/>
              <a:buFont typeface="Wingdings 2" pitchFamily="18" charset="2"/>
              <a:buChar char="R"/>
            </a:pPr>
            <a:r>
              <a:rPr lang="el-GR" sz="2200" dirty="0" smtClean="0">
                <a:latin typeface="Arial" pitchFamily="34" charset="0"/>
                <a:cs typeface="Arial" pitchFamily="34" charset="0"/>
              </a:rPr>
              <a:t>Γλώσσα σώματος  </a:t>
            </a:r>
          </a:p>
          <a:p>
            <a:endParaRPr lang="el-GR"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F3C7FEB-7E8A-498D-BA72-3BEC3CE06E91}" type="slidenum">
              <a:rPr lang="el-GR" smtClean="0"/>
              <a:pPr/>
              <a:t>19</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l-GR" sz="1200" kern="1200" dirty="0" smtClean="0">
                <a:solidFill>
                  <a:schemeClr val="tx1"/>
                </a:solidFill>
                <a:latin typeface="+mn-lt"/>
                <a:ea typeface="+mn-ea"/>
                <a:cs typeface="+mn-cs"/>
              </a:rPr>
              <a:t>Την γενική ευθύνη και το γενικό σκοπό της θέσης ( </a:t>
            </a:r>
            <a:r>
              <a:rPr lang="en-US" sz="1200" kern="1200" dirty="0" smtClean="0">
                <a:solidFill>
                  <a:schemeClr val="tx1"/>
                </a:solidFill>
                <a:latin typeface="+mn-lt"/>
                <a:ea typeface="+mn-ea"/>
                <a:cs typeface="+mn-cs"/>
              </a:rPr>
              <a:t>job</a:t>
            </a:r>
            <a:r>
              <a:rPr lang="en-US"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main purpose</a:t>
            </a:r>
            <a:r>
              <a:rPr lang="el-GR" sz="1200" kern="1200" dirty="0" smtClean="0">
                <a:solidFill>
                  <a:schemeClr val="tx1"/>
                </a:solidFill>
                <a:latin typeface="+mn-lt"/>
                <a:ea typeface="+mn-ea"/>
                <a:cs typeface="+mn-cs"/>
              </a:rPr>
              <a:t> )</a:t>
            </a:r>
          </a:p>
          <a:p>
            <a:pPr lvl="0"/>
            <a:r>
              <a:rPr lang="el-GR" sz="1200" kern="1200" dirty="0" smtClean="0">
                <a:solidFill>
                  <a:schemeClr val="tx1"/>
                </a:solidFill>
                <a:latin typeface="+mn-lt"/>
                <a:ea typeface="+mn-ea"/>
                <a:cs typeface="+mn-cs"/>
              </a:rPr>
              <a:t>Τα συγκεκριμένα καθήκοντα </a:t>
            </a:r>
            <a:r>
              <a:rPr lang="en-US" sz="1200" kern="1200" dirty="0" smtClean="0">
                <a:solidFill>
                  <a:schemeClr val="tx1"/>
                </a:solidFill>
                <a:latin typeface="+mn-lt"/>
                <a:ea typeface="+mn-ea"/>
                <a:cs typeface="+mn-cs"/>
              </a:rPr>
              <a:t>/ </a:t>
            </a:r>
            <a:r>
              <a:rPr lang="el-GR" sz="1200" kern="1200" dirty="0" smtClean="0">
                <a:solidFill>
                  <a:schemeClr val="tx1"/>
                </a:solidFill>
                <a:latin typeface="+mn-lt"/>
                <a:ea typeface="+mn-ea"/>
                <a:cs typeface="+mn-cs"/>
              </a:rPr>
              <a:t>ευθύνες</a:t>
            </a:r>
            <a:r>
              <a:rPr lang="el-GR" sz="1200" kern="1200" baseline="0" dirty="0" smtClean="0">
                <a:solidFill>
                  <a:schemeClr val="tx1"/>
                </a:solidFill>
                <a:latin typeface="+mn-lt"/>
                <a:ea typeface="+mn-ea"/>
                <a:cs typeface="+mn-cs"/>
              </a:rPr>
              <a:t> </a:t>
            </a:r>
            <a:r>
              <a:rPr lang="el-GR" sz="1200" kern="1200" dirty="0" smtClean="0">
                <a:solidFill>
                  <a:schemeClr val="tx1"/>
                </a:solidFill>
                <a:latin typeface="+mn-lt"/>
                <a:ea typeface="+mn-ea"/>
                <a:cs typeface="+mn-cs"/>
              </a:rPr>
              <a:t>της θέσης τα οποία ο κάτοχος της έχει υποχρέωση να εκτελεί </a:t>
            </a:r>
          </a:p>
          <a:p>
            <a:pPr lvl="0"/>
            <a:r>
              <a:rPr lang="el-GR" sz="1200" kern="1200" dirty="0" smtClean="0">
                <a:solidFill>
                  <a:schemeClr val="tx1"/>
                </a:solidFill>
                <a:latin typeface="+mn-lt"/>
                <a:ea typeface="+mn-ea"/>
                <a:cs typeface="+mn-cs"/>
              </a:rPr>
              <a:t>( με σειρά προτεραιότητας ανάλογα του ποσοστού του εργάσιμου χρόνου που απαιτούν για την διεκπεραίωση τους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The essential and desirable skills and qualifications to be possessed by the Job holder in order to carry out the job up to the expected standards</a:t>
            </a:r>
            <a:endParaRPr lang="el-GR" sz="1200" dirty="0" smtClean="0"/>
          </a:p>
          <a:p>
            <a:endParaRPr lang="el-GR"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F3C7FEB-7E8A-498D-BA72-3BEC3CE06E91}" type="slidenum">
              <a:rPr lang="el-GR" smtClean="0"/>
              <a:pPr/>
              <a:t>20</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54013" indent="-354013">
              <a:spcAft>
                <a:spcPts val="600"/>
              </a:spcAft>
              <a:buClr>
                <a:srgbClr val="FF6600"/>
              </a:buClr>
              <a:buSzPct val="93000"/>
              <a:buFont typeface="Wingdings" pitchFamily="2" charset="2"/>
              <a:buChar char="§"/>
            </a:pPr>
            <a:r>
              <a:rPr lang="el-GR" sz="1200" dirty="0" smtClean="0">
                <a:latin typeface="Arial" pitchFamily="34" charset="0"/>
                <a:cs typeface="Arial" pitchFamily="34" charset="0"/>
              </a:rPr>
              <a:t>Σύνταξη βασικών καθηκόντων και απαιτούμενων προσόντων της θέσης Προσωπικής Βοηθού</a:t>
            </a:r>
            <a:r>
              <a:rPr lang="en-US" sz="1200" dirty="0" smtClean="0">
                <a:latin typeface="Arial" pitchFamily="34" charset="0"/>
                <a:cs typeface="Arial" pitchFamily="34" charset="0"/>
              </a:rPr>
              <a:t> </a:t>
            </a:r>
            <a:endParaRPr lang="el-GR" sz="1200" dirty="0" smtClean="0">
              <a:latin typeface="Arial" pitchFamily="34" charset="0"/>
              <a:cs typeface="Arial" pitchFamily="34" charset="0"/>
            </a:endParaRPr>
          </a:p>
          <a:p>
            <a:pPr>
              <a:spcAft>
                <a:spcPts val="600"/>
              </a:spcAft>
              <a:buClr>
                <a:srgbClr val="FF6600"/>
              </a:buClr>
              <a:buSzPct val="93000"/>
              <a:buFont typeface="Wingdings" pitchFamily="2" charset="2"/>
              <a:buChar char="§"/>
            </a:pPr>
            <a:endParaRPr lang="el-GR" sz="1100" smtClean="0">
              <a:latin typeface="Arial" pitchFamily="34" charset="0"/>
              <a:cs typeface="Arial" pitchFamily="34" charset="0"/>
            </a:endParaRPr>
          </a:p>
          <a:p>
            <a:endParaRPr lang="el-GR"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F3C7FEB-7E8A-498D-BA72-3BEC3CE06E91}" type="slidenum">
              <a:rPr lang="el-GR" smtClean="0"/>
              <a:pPr/>
              <a:t>21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Slide Number Placeholder 3"/>
          <p:cNvSpPr>
            <a:spLocks noGrp="1"/>
          </p:cNvSpPr>
          <p:nvPr>
            <p:ph type="sldNum" sz="quarter" idx="10"/>
          </p:nvPr>
        </p:nvSpPr>
        <p:spPr/>
        <p:txBody>
          <a:bodyPr/>
          <a:lstStyle/>
          <a:p>
            <a:fld id="{BF3C7FEB-7E8A-498D-BA72-3BEC3CE06E91}" type="slidenum">
              <a:rPr lang="el-GR" smtClean="0"/>
              <a:pPr/>
              <a:t>2</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F3C7FEB-7E8A-498D-BA72-3BEC3CE06E91}" type="slidenum">
              <a:rPr lang="el-GR" smtClean="0"/>
              <a:pPr/>
              <a:t>22</a:t>
            </a:fld>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600"/>
              </a:spcBef>
              <a:spcAft>
                <a:spcPts val="600"/>
              </a:spcAft>
              <a:buClr>
                <a:srgbClr val="FF6600"/>
              </a:buClr>
              <a:buSzPct val="92000"/>
              <a:buFont typeface="Arial" pitchFamily="34" charset="0"/>
              <a:buChar char="►"/>
            </a:pPr>
            <a:r>
              <a:rPr lang="el-GR" sz="1200" dirty="0" smtClean="0">
                <a:latin typeface="Arial" pitchFamily="34" charset="0"/>
                <a:cs typeface="Arial" pitchFamily="34" charset="0"/>
              </a:rPr>
              <a:t>Μπορεί να κάνει την εργασία</a:t>
            </a:r>
            <a:r>
              <a:rPr lang="en-US" sz="1200" dirty="0" smtClean="0">
                <a:latin typeface="Arial" pitchFamily="34" charset="0"/>
                <a:cs typeface="Arial" pitchFamily="34" charset="0"/>
              </a:rPr>
              <a:t>;</a:t>
            </a:r>
            <a:r>
              <a:rPr lang="el-GR" sz="1200" dirty="0" smtClean="0">
                <a:latin typeface="Arial" pitchFamily="34" charset="0"/>
                <a:cs typeface="Arial" pitchFamily="34" charset="0"/>
              </a:rPr>
              <a:t> </a:t>
            </a:r>
          </a:p>
          <a:p>
            <a:pPr>
              <a:spcBef>
                <a:spcPts val="600"/>
              </a:spcBef>
              <a:spcAft>
                <a:spcPts val="600"/>
              </a:spcAft>
              <a:buClr>
                <a:srgbClr val="FF6600"/>
              </a:buClr>
              <a:buSzPct val="92000"/>
              <a:buFont typeface="Arial" pitchFamily="34" charset="0"/>
              <a:buChar char="►"/>
            </a:pPr>
            <a:r>
              <a:rPr lang="el-GR" sz="1200" dirty="0" smtClean="0">
                <a:latin typeface="Arial" pitchFamily="34" charset="0"/>
                <a:cs typeface="Arial" pitchFamily="34" charset="0"/>
              </a:rPr>
              <a:t>Έχει την απαιτούμενη διάθεση και ενδιαφέρον</a:t>
            </a:r>
            <a:r>
              <a:rPr lang="en-US" sz="1200" dirty="0" smtClean="0">
                <a:latin typeface="Arial" pitchFamily="34" charset="0"/>
                <a:cs typeface="Arial" pitchFamily="34" charset="0"/>
              </a:rPr>
              <a:t>;</a:t>
            </a:r>
            <a:endParaRPr lang="el-GR" sz="1200" dirty="0" smtClean="0">
              <a:latin typeface="Arial" pitchFamily="34" charset="0"/>
              <a:cs typeface="Arial" pitchFamily="34" charset="0"/>
            </a:endParaRPr>
          </a:p>
          <a:p>
            <a:pPr>
              <a:spcBef>
                <a:spcPts val="600"/>
              </a:spcBef>
              <a:spcAft>
                <a:spcPts val="600"/>
              </a:spcAft>
              <a:buClr>
                <a:srgbClr val="FF6600"/>
              </a:buClr>
              <a:buSzPct val="92000"/>
              <a:buFont typeface="Arial" pitchFamily="34" charset="0"/>
              <a:buChar char="►"/>
            </a:pPr>
            <a:r>
              <a:rPr lang="el-GR" sz="1200" dirty="0" smtClean="0">
                <a:latin typeface="Arial" pitchFamily="34" charset="0"/>
                <a:cs typeface="Arial" pitchFamily="34" charset="0"/>
              </a:rPr>
              <a:t>Έχει τα χαρακτηριστικά προσωπικότητας που απαιτούνται για τη θέση </a:t>
            </a:r>
            <a:endParaRPr lang="en-US" sz="1200" dirty="0" smtClean="0">
              <a:latin typeface="Arial" pitchFamily="34" charset="0"/>
              <a:cs typeface="Arial" pitchFamily="34" charset="0"/>
            </a:endParaRPr>
          </a:p>
          <a:p>
            <a:pPr>
              <a:spcBef>
                <a:spcPts val="600"/>
              </a:spcBef>
              <a:spcAft>
                <a:spcPts val="600"/>
              </a:spcAft>
              <a:buClr>
                <a:srgbClr val="FF6600"/>
              </a:buClr>
              <a:buSzPct val="92000"/>
              <a:buFont typeface="Arial" pitchFamily="34" charset="0"/>
              <a:buChar char="►"/>
            </a:pPr>
            <a:r>
              <a:rPr lang="el-GR" sz="1200" dirty="0" smtClean="0">
                <a:latin typeface="Arial" pitchFamily="34" charset="0"/>
                <a:cs typeface="Arial" pitchFamily="34" charset="0"/>
              </a:rPr>
              <a:t>Μπορεί να δέσει με το περιβάλλον/ομάδα</a:t>
            </a:r>
            <a:r>
              <a:rPr lang="en-US" sz="1200" dirty="0" smtClean="0">
                <a:latin typeface="Arial" pitchFamily="34" charset="0"/>
                <a:cs typeface="Arial" pitchFamily="34" charset="0"/>
              </a:rPr>
              <a:t>;</a:t>
            </a:r>
            <a:r>
              <a:rPr lang="el-GR" sz="1200" dirty="0" smtClean="0">
                <a:latin typeface="Arial" pitchFamily="34" charset="0"/>
                <a:cs typeface="Arial" pitchFamily="34" charset="0"/>
              </a:rPr>
              <a:t> </a:t>
            </a:r>
          </a:p>
          <a:p>
            <a:pPr>
              <a:spcBef>
                <a:spcPts val="600"/>
              </a:spcBef>
              <a:spcAft>
                <a:spcPts val="600"/>
              </a:spcAft>
              <a:buClr>
                <a:srgbClr val="FF6600"/>
              </a:buClr>
              <a:buSzPct val="92000"/>
              <a:buFont typeface="Arial" pitchFamily="34" charset="0"/>
              <a:buChar char="►"/>
            </a:pPr>
            <a:r>
              <a:rPr lang="el-GR" sz="1200" dirty="0" smtClean="0">
                <a:latin typeface="Arial" pitchFamily="34" charset="0"/>
                <a:cs typeface="Arial" pitchFamily="34" charset="0"/>
              </a:rPr>
              <a:t>Έχει τις προοπτικές για το μέλλον</a:t>
            </a:r>
            <a:r>
              <a:rPr lang="en-US" sz="1200" dirty="0" smtClean="0">
                <a:latin typeface="Arial" pitchFamily="34" charset="0"/>
                <a:cs typeface="Arial" pitchFamily="34" charset="0"/>
              </a:rPr>
              <a:t>; </a:t>
            </a:r>
          </a:p>
          <a:p>
            <a:endParaRPr lang="el-GR"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F3C7FEB-7E8A-498D-BA72-3BEC3CE06E91}" type="slidenum">
              <a:rPr lang="el-GR" smtClean="0"/>
              <a:pPr/>
              <a:t>23</a:t>
            </a:fld>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F3C7FEB-7E8A-498D-BA72-3BEC3CE06E91}" type="slidenum">
              <a:rPr lang="el-GR" smtClean="0"/>
              <a:pPr/>
              <a:t>24</a:t>
            </a:fld>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dirty="0" smtClean="0">
                <a:latin typeface="Arial" pitchFamily="34" charset="0"/>
                <a:cs typeface="Arial" pitchFamily="34" charset="0"/>
              </a:rPr>
              <a:t>Η κάθε ερώτηση αποσκοπεί </a:t>
            </a:r>
            <a:r>
              <a:rPr lang="el-GR" sz="1200" i="1" dirty="0" smtClean="0">
                <a:latin typeface="Arial" pitchFamily="34" charset="0"/>
                <a:cs typeface="Arial" pitchFamily="34" charset="0"/>
              </a:rPr>
              <a:t>στο να εξετάσει το βαθμό καταλληλότητας του υποψηφίου με βάση τις απαιτήσεις και προδιαγραφές της θέσης</a:t>
            </a:r>
          </a:p>
          <a:p>
            <a:endParaRPr lang="el-GR" sz="1200" kern="1200" baseline="0" dirty="0" smtClean="0">
              <a:solidFill>
                <a:schemeClr val="tx1"/>
              </a:solidFill>
              <a:latin typeface="Arial" pitchFamily="34" charset="0"/>
              <a:ea typeface="+mn-ea"/>
              <a:cs typeface="Arial" pitchFamily="34" charset="0"/>
            </a:endParaRPr>
          </a:p>
          <a:p>
            <a:pPr>
              <a:buFont typeface="Arial" pitchFamily="34" charset="0"/>
              <a:buChar char="•"/>
            </a:pPr>
            <a:r>
              <a:rPr lang="el-GR" sz="1200" dirty="0" smtClean="0">
                <a:latin typeface="Arial" pitchFamily="34" charset="0"/>
                <a:cs typeface="Arial" pitchFamily="34" charset="0"/>
              </a:rPr>
              <a:t>Μπορεί - έχει τις δεξιότητες</a:t>
            </a:r>
          </a:p>
          <a:p>
            <a:pPr>
              <a:buFont typeface="Arial" pitchFamily="34" charset="0"/>
              <a:buChar char="•"/>
            </a:pPr>
            <a:r>
              <a:rPr lang="el-GR" sz="1200" dirty="0" smtClean="0">
                <a:latin typeface="Arial" pitchFamily="34" charset="0"/>
                <a:cs typeface="Arial" pitchFamily="34" charset="0"/>
              </a:rPr>
              <a:t>Έχει τη διάθεση</a:t>
            </a:r>
          </a:p>
          <a:p>
            <a:pPr>
              <a:buFont typeface="Arial" pitchFamily="34" charset="0"/>
              <a:buChar char="•"/>
            </a:pPr>
            <a:r>
              <a:rPr lang="el-GR" sz="1200" dirty="0" smtClean="0">
                <a:latin typeface="Arial" pitchFamily="34" charset="0"/>
                <a:cs typeface="Arial" pitchFamily="34" charset="0"/>
              </a:rPr>
              <a:t>Συνάδει με τ κουλτούρα</a:t>
            </a:r>
          </a:p>
          <a:p>
            <a:pPr>
              <a:buFont typeface="Arial" pitchFamily="34" charset="0"/>
              <a:buChar char="•"/>
            </a:pPr>
            <a:r>
              <a:rPr lang="el-GR" sz="1200" dirty="0" smtClean="0">
                <a:latin typeface="Arial" pitchFamily="34" charset="0"/>
                <a:cs typeface="Arial" pitchFamily="34" charset="0"/>
              </a:rPr>
              <a:t>Έχει προοπτική </a:t>
            </a:r>
            <a:endParaRPr lang="el-GR"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F3C7FEB-7E8A-498D-BA72-3BEC3CE06E91}" type="slidenum">
              <a:rPr lang="el-GR" smtClean="0"/>
              <a:pPr/>
              <a:t>25</a:t>
            </a:fld>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mn-lt"/>
                <a:ea typeface="+mn-ea"/>
                <a:cs typeface="+mn-cs"/>
              </a:rPr>
              <a:t>Why do you want to work for us? </a:t>
            </a:r>
          </a:p>
          <a:p>
            <a:r>
              <a:rPr lang="en-US" sz="1200" b="0" kern="1200" dirty="0" smtClean="0">
                <a:solidFill>
                  <a:schemeClr val="tx1"/>
                </a:solidFill>
                <a:latin typeface="+mn-lt"/>
                <a:ea typeface="+mn-ea"/>
                <a:cs typeface="+mn-cs"/>
              </a:rPr>
              <a:t>What attracted u to apply for this position </a:t>
            </a:r>
          </a:p>
          <a:p>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They are seeking assurance that you want to work for this company in this job. </a:t>
            </a:r>
            <a:endParaRPr lang="el-GR"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They want to </a:t>
            </a:r>
            <a:r>
              <a:rPr lang="en-US" sz="1200" b="1" i="1" kern="1200" dirty="0" smtClean="0">
                <a:solidFill>
                  <a:schemeClr val="tx1"/>
                </a:solidFill>
                <a:latin typeface="+mn-lt"/>
                <a:ea typeface="+mn-ea"/>
                <a:cs typeface="+mn-cs"/>
              </a:rPr>
              <a:t>know you are genuinely interested in the company and the opportunities this job provides</a:t>
            </a:r>
            <a:r>
              <a:rPr lang="en-US" sz="1200" i="1" kern="1200" dirty="0" smtClean="0">
                <a:solidFill>
                  <a:schemeClr val="tx1"/>
                </a:solidFill>
                <a:latin typeface="+mn-lt"/>
                <a:ea typeface="+mn-ea"/>
                <a:cs typeface="+mn-cs"/>
              </a:rPr>
              <a:t>. </a:t>
            </a:r>
            <a:endParaRPr lang="el-GR" sz="1200" i="1"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You need to demonstrate that you understand what makes this company different from its competitors </a:t>
            </a:r>
            <a:r>
              <a:rPr lang="en-US" sz="1200" kern="1200" dirty="0" smtClean="0">
                <a:solidFill>
                  <a:schemeClr val="tx1"/>
                </a:solidFill>
                <a:latin typeface="+mn-lt"/>
                <a:ea typeface="+mn-ea"/>
                <a:cs typeface="+mn-cs"/>
              </a:rPr>
              <a:t>- show that you have done some research. Think about what really appeals to you about this job and company and how you can stand out from the other people who are applying for this job</a:t>
            </a:r>
            <a:endParaRPr lang="el-GR" sz="1200" kern="1200" dirty="0" smtClean="0">
              <a:solidFill>
                <a:schemeClr val="tx1"/>
              </a:solidFill>
              <a:latin typeface="+mn-lt"/>
              <a:ea typeface="+mn-ea"/>
              <a:cs typeface="+mn-cs"/>
            </a:endParaRPr>
          </a:p>
          <a:p>
            <a:endParaRPr lang="el-GR"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dirty="0" smtClean="0"/>
              <a:t> Stress your enthusiasm for the job</a:t>
            </a:r>
            <a:r>
              <a:rPr lang="en-US" sz="1200" dirty="0" smtClean="0"/>
              <a:t>.</a:t>
            </a:r>
            <a:endParaRPr lang="el-GR" sz="1200" dirty="0" smtClean="0"/>
          </a:p>
          <a:p>
            <a:pPr marL="354013" indent="-354013">
              <a:spcAft>
                <a:spcPts val="600"/>
              </a:spcAft>
              <a:buClr>
                <a:srgbClr val="FF6600"/>
              </a:buClr>
              <a:buSzPct val="90000"/>
              <a:buFont typeface="Arial" pitchFamily="34" charset="0"/>
              <a:buChar char="►"/>
            </a:pPr>
            <a:endParaRPr lang="el-GR" sz="1200" dirty="0" smtClean="0">
              <a:latin typeface="Arial" pitchFamily="34" charset="0"/>
              <a:cs typeface="Arial" pitchFamily="34" charset="0"/>
            </a:endParaRPr>
          </a:p>
          <a:p>
            <a:pPr marL="354013" indent="-354013">
              <a:spcAft>
                <a:spcPts val="600"/>
              </a:spcAft>
              <a:buClr>
                <a:srgbClr val="FF6600"/>
              </a:buClr>
              <a:buSzPct val="90000"/>
              <a:buFont typeface="Arial" pitchFamily="34" charset="0"/>
              <a:buChar char="►"/>
            </a:pPr>
            <a:r>
              <a:rPr lang="el-GR" sz="1200" dirty="0" smtClean="0">
                <a:latin typeface="Arial" pitchFamily="34" charset="0"/>
                <a:cs typeface="Arial" pitchFamily="34" charset="0"/>
              </a:rPr>
              <a:t>Τεχνικών γνώσεων </a:t>
            </a:r>
          </a:p>
          <a:p>
            <a:pPr marL="354013" indent="-354013">
              <a:spcAft>
                <a:spcPts val="600"/>
              </a:spcAft>
              <a:buClr>
                <a:srgbClr val="FF6600"/>
              </a:buClr>
              <a:buSzPct val="90000"/>
              <a:buFont typeface="Arial" pitchFamily="34" charset="0"/>
              <a:buChar char="►"/>
            </a:pPr>
            <a:r>
              <a:rPr lang="el-GR" sz="1200" dirty="0" smtClean="0">
                <a:latin typeface="Arial" pitchFamily="34" charset="0"/>
                <a:cs typeface="Arial" pitchFamily="34" charset="0"/>
              </a:rPr>
              <a:t>Υποθετικού σεναρίου</a:t>
            </a:r>
          </a:p>
          <a:p>
            <a:pPr marL="354013" indent="-354013">
              <a:spcAft>
                <a:spcPts val="600"/>
              </a:spcAft>
              <a:buClr>
                <a:srgbClr val="FF6600"/>
              </a:buClr>
              <a:buSzPct val="90000"/>
              <a:buFont typeface="Arial" pitchFamily="34" charset="0"/>
              <a:buChar char="►"/>
            </a:pPr>
            <a:r>
              <a:rPr lang="el-GR" sz="1200" dirty="0" smtClean="0">
                <a:latin typeface="Arial" pitchFamily="34" charset="0"/>
                <a:cs typeface="Arial" pitchFamily="34" charset="0"/>
              </a:rPr>
              <a:t>Παρελθοντικής συμπεριφοράς </a:t>
            </a:r>
          </a:p>
          <a:p>
            <a:pPr marL="354013" indent="-354013">
              <a:spcAft>
                <a:spcPts val="600"/>
              </a:spcAft>
              <a:buClr>
                <a:srgbClr val="FF6600"/>
              </a:buClr>
              <a:buSzPct val="90000"/>
              <a:buFont typeface="Arial" pitchFamily="34" charset="0"/>
              <a:buChar char="►"/>
            </a:pPr>
            <a:r>
              <a:rPr lang="el-GR" sz="1200" dirty="0" smtClean="0">
                <a:latin typeface="Arial" pitchFamily="34" charset="0"/>
                <a:cs typeface="Arial" pitchFamily="34" charset="0"/>
              </a:rPr>
              <a:t>Καθοδηγητικές </a:t>
            </a:r>
          </a:p>
          <a:p>
            <a:pPr marL="354013" indent="-354013">
              <a:spcAft>
                <a:spcPts val="600"/>
              </a:spcAft>
              <a:buClr>
                <a:srgbClr val="FF6600"/>
              </a:buClr>
              <a:buSzPct val="90000"/>
              <a:buFont typeface="Arial" pitchFamily="34" charset="0"/>
              <a:buChar char="►"/>
            </a:pPr>
            <a:r>
              <a:rPr lang="el-GR" sz="1200" dirty="0" smtClean="0">
                <a:latin typeface="Arial" pitchFamily="34" charset="0"/>
                <a:cs typeface="Arial" pitchFamily="34" charset="0"/>
              </a:rPr>
              <a:t>Διερευνητικές </a:t>
            </a:r>
          </a:p>
          <a:p>
            <a:endParaRPr lang="el-GR" sz="1200" kern="1200" baseline="0" dirty="0" smtClean="0">
              <a:solidFill>
                <a:schemeClr val="tx1"/>
              </a:solidFill>
              <a:latin typeface="+mn-lt"/>
              <a:ea typeface="+mn-ea"/>
              <a:cs typeface="+mn-cs"/>
            </a:endParaRPr>
          </a:p>
          <a:p>
            <a:pPr marL="354013" indent="-354013">
              <a:spcAft>
                <a:spcPts val="600"/>
              </a:spcAft>
              <a:buClr>
                <a:srgbClr val="FF6600"/>
              </a:buClr>
              <a:buSzPct val="90000"/>
              <a:buFont typeface="Arial" pitchFamily="34" charset="0"/>
              <a:buChar char="►"/>
            </a:pPr>
            <a:r>
              <a:rPr lang="el-GR" sz="1200" dirty="0" smtClean="0">
                <a:latin typeface="Arial" pitchFamily="34" charset="0"/>
                <a:cs typeface="Arial" pitchFamily="34" charset="0"/>
              </a:rPr>
              <a:t>Περιγραφή υποψηφίου από τον υποψήφιο</a:t>
            </a:r>
          </a:p>
          <a:p>
            <a:pPr marL="354013" indent="-354013">
              <a:spcAft>
                <a:spcPts val="600"/>
              </a:spcAft>
              <a:buClr>
                <a:srgbClr val="FF6600"/>
              </a:buClr>
              <a:buSzPct val="90000"/>
              <a:buFont typeface="Arial" pitchFamily="34" charset="0"/>
              <a:buChar char="►"/>
            </a:pPr>
            <a:r>
              <a:rPr lang="el-GR" sz="1200" dirty="0" smtClean="0">
                <a:latin typeface="Arial" pitchFamily="34" charset="0"/>
                <a:cs typeface="Arial" pitchFamily="34" charset="0"/>
              </a:rPr>
              <a:t>Βασικές αρχές και αξίες </a:t>
            </a:r>
          </a:p>
          <a:p>
            <a:pPr marL="354013" indent="-354013">
              <a:spcAft>
                <a:spcPts val="600"/>
              </a:spcAft>
              <a:buClr>
                <a:srgbClr val="FF6600"/>
              </a:buClr>
              <a:buSzPct val="90000"/>
              <a:buFont typeface="Arial" pitchFamily="34" charset="0"/>
              <a:buChar char="►"/>
            </a:pPr>
            <a:r>
              <a:rPr lang="el-GR" sz="1200" dirty="0" smtClean="0">
                <a:latin typeface="Arial" pitchFamily="34" charset="0"/>
                <a:cs typeface="Arial" pitchFamily="34" charset="0"/>
              </a:rPr>
              <a:t>Δυνατά σημεία / γνωρίσματα </a:t>
            </a:r>
          </a:p>
          <a:p>
            <a:pPr marL="354013" indent="-354013">
              <a:spcAft>
                <a:spcPts val="600"/>
              </a:spcAft>
              <a:buClr>
                <a:srgbClr val="FF6600"/>
              </a:buClr>
              <a:buSzPct val="90000"/>
              <a:buFont typeface="Arial" pitchFamily="34" charset="0"/>
              <a:buChar char="►"/>
            </a:pPr>
            <a:r>
              <a:rPr lang="el-GR" sz="1200" dirty="0" smtClean="0">
                <a:latin typeface="Arial" pitchFamily="34" charset="0"/>
                <a:cs typeface="Arial" pitchFamily="34" charset="0"/>
              </a:rPr>
              <a:t>Αδυναμίες - Τομείς βελτίωσης </a:t>
            </a:r>
          </a:p>
          <a:p>
            <a:pPr marL="354013" indent="-354013">
              <a:spcAft>
                <a:spcPts val="600"/>
              </a:spcAft>
              <a:buClr>
                <a:srgbClr val="FF6600"/>
              </a:buClr>
              <a:buSzPct val="90000"/>
              <a:buFont typeface="Arial" pitchFamily="34" charset="0"/>
              <a:buChar char="►"/>
            </a:pPr>
            <a:r>
              <a:rPr lang="el-GR" sz="1200" dirty="0" smtClean="0">
                <a:latin typeface="Arial" pitchFamily="34" charset="0"/>
                <a:cs typeface="Arial" pitchFamily="34" charset="0"/>
              </a:rPr>
              <a:t>Ασχολίες / Ενδιαφέροντα</a:t>
            </a:r>
          </a:p>
          <a:p>
            <a:pPr marL="354013" indent="-354013">
              <a:spcAft>
                <a:spcPts val="600"/>
              </a:spcAft>
              <a:buClr>
                <a:srgbClr val="FF6600"/>
              </a:buClr>
              <a:buSzPct val="90000"/>
              <a:buFont typeface="Arial" pitchFamily="34" charset="0"/>
              <a:buChar char="►"/>
            </a:pPr>
            <a:r>
              <a:rPr lang="el-GR" sz="1200" dirty="0" smtClean="0">
                <a:latin typeface="Arial" pitchFamily="34" charset="0"/>
                <a:cs typeface="Arial" pitchFamily="34" charset="0"/>
              </a:rPr>
              <a:t>Συστάσεις </a:t>
            </a:r>
          </a:p>
          <a:p>
            <a:endParaRPr lang="el-GR"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F3C7FEB-7E8A-498D-BA72-3BEC3CE06E91}" type="slidenum">
              <a:rPr lang="el-GR" smtClean="0"/>
              <a:pPr/>
              <a:t>26</a:t>
            </a:fld>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dirty="0" smtClean="0">
                <a:latin typeface="Arial" pitchFamily="34" charset="0"/>
                <a:cs typeface="Arial" pitchFamily="34" charset="0"/>
              </a:rPr>
              <a:t>Οποιεσδήποτε προσωπικής φύσης ερωτήσεις θα πρέπει να συνδέονται άμεσα με την ικανότητα του υποψηφίου να διεκπεραιώσει τα καθήκοντα της εν λόγω θέσης  </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However, an employer may inquire about an applicant’s ability to perform certain job functions and, </a:t>
            </a:r>
            <a:r>
              <a:rPr lang="en-US" sz="1200" b="0" i="1" u="sng" kern="1200" dirty="0" smtClean="0">
                <a:solidFill>
                  <a:schemeClr val="tx1"/>
                </a:solidFill>
                <a:latin typeface="+mn-lt"/>
                <a:ea typeface="+mn-ea"/>
                <a:cs typeface="+mn-cs"/>
              </a:rPr>
              <a:t>within certain limits</a:t>
            </a:r>
            <a:r>
              <a:rPr lang="en-US" sz="1200" b="0" i="0" kern="1200" dirty="0" smtClean="0">
                <a:solidFill>
                  <a:schemeClr val="tx1"/>
                </a:solidFill>
                <a:latin typeface="+mn-lt"/>
                <a:ea typeface="+mn-ea"/>
                <a:cs typeface="+mn-cs"/>
              </a:rPr>
              <a:t>, may conduct tests of all applicants to determine if they can perform essential job</a:t>
            </a:r>
            <a:endParaRPr lang="el-GR"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Questions related to job responsibilities </a:t>
            </a:r>
            <a:endParaRPr lang="el-GR"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F3C7FEB-7E8A-498D-BA72-3BEC3CE06E91}" type="slidenum">
              <a:rPr lang="el-GR" smtClean="0"/>
              <a:pPr/>
              <a:t>27</a:t>
            </a:fld>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54013" indent="-354013">
              <a:spcAft>
                <a:spcPts val="600"/>
              </a:spcAft>
              <a:buClr>
                <a:srgbClr val="FF6600"/>
              </a:buClr>
              <a:buSzPct val="93000"/>
              <a:buFont typeface="Wingdings" pitchFamily="2" charset="2"/>
              <a:buChar char="§"/>
            </a:pPr>
            <a:r>
              <a:rPr lang="el-GR" sz="1200" dirty="0" smtClean="0">
                <a:latin typeface="Arial" pitchFamily="34" charset="0"/>
                <a:cs typeface="Arial" pitchFamily="34" charset="0"/>
              </a:rPr>
              <a:t>Σύνταξη βασικών καθηκόντων και απαιτούμενων προσόντων της θέσης Προσωπικής Βοηθού</a:t>
            </a:r>
            <a:r>
              <a:rPr lang="en-US" sz="1200" dirty="0" smtClean="0">
                <a:latin typeface="Arial" pitchFamily="34" charset="0"/>
                <a:cs typeface="Arial" pitchFamily="34" charset="0"/>
              </a:rPr>
              <a:t> </a:t>
            </a:r>
            <a:endParaRPr lang="el-GR" sz="1200" dirty="0" smtClean="0">
              <a:latin typeface="Arial" pitchFamily="34" charset="0"/>
              <a:cs typeface="Arial" pitchFamily="34" charset="0"/>
            </a:endParaRPr>
          </a:p>
          <a:p>
            <a:pPr>
              <a:spcAft>
                <a:spcPts val="600"/>
              </a:spcAft>
              <a:buClr>
                <a:srgbClr val="FF6600"/>
              </a:buClr>
              <a:buSzPct val="93000"/>
              <a:buFont typeface="Wingdings" pitchFamily="2" charset="2"/>
              <a:buChar char="§"/>
            </a:pPr>
            <a:endParaRPr lang="el-GR" sz="1100" dirty="0" smtClean="0">
              <a:latin typeface="Arial" pitchFamily="34" charset="0"/>
              <a:cs typeface="Arial" pitchFamily="34" charset="0"/>
            </a:endParaRPr>
          </a:p>
          <a:p>
            <a:endParaRPr lang="el-GR"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F3C7FEB-7E8A-498D-BA72-3BEC3CE06E91}" type="slidenum">
              <a:rPr lang="el-GR" smtClean="0"/>
              <a:pPr/>
              <a:t>28</a:t>
            </a:fld>
            <a:endParaRPr 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Wait for the interviewer to sit first</a:t>
            </a:r>
            <a:endParaRPr lang="el-GR"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F3C7FEB-7E8A-498D-BA72-3BEC3CE06E91}" type="slidenum">
              <a:rPr lang="el-GR" smtClean="0"/>
              <a:pPr/>
              <a:t>29</a:t>
            </a:fld>
            <a:endParaRPr 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Could you please tell us a few thinks with regard to your </a:t>
            </a:r>
            <a:r>
              <a:rPr lang="en-GB" sz="1200" dirty="0" smtClean="0">
                <a:solidFill>
                  <a:srgbClr val="FF0000"/>
                </a:solidFill>
              </a:rPr>
              <a:t>dissertation </a:t>
            </a:r>
            <a:r>
              <a:rPr lang="en-GB" sz="1200" dirty="0" smtClean="0"/>
              <a:t>- final project ( subject, research methods, study group, conclusions, recommendations etc? </a:t>
            </a:r>
            <a:endParaRPr lang="en-GB" sz="1200" dirty="0" smtClean="0">
              <a:solidFill>
                <a:schemeClr val="bg2"/>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chemeClr val="bg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bg2"/>
                </a:solidFill>
              </a:rPr>
              <a:t>Do you follow the developments of your subject?</a:t>
            </a:r>
            <a:r>
              <a:rPr lang="en-GB" sz="1200" dirty="0" smtClean="0"/>
              <a:t> Are you aware about the new trends / contemporary methods / techniques in your field?  ( keep your</a:t>
            </a:r>
            <a:r>
              <a:rPr lang="en-GB" sz="1200" baseline="0" dirty="0" smtClean="0"/>
              <a:t> self updated with the developments of u profession )</a:t>
            </a:r>
            <a:endParaRPr lang="en-GB" sz="1000" dirty="0" smtClean="0">
              <a:solidFill>
                <a:srgbClr val="FF0000"/>
              </a:solidFill>
            </a:endParaRPr>
          </a:p>
          <a:p>
            <a:endParaRPr lang="el-GR"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F3C7FEB-7E8A-498D-BA72-3BEC3CE06E91}" type="slidenum">
              <a:rPr lang="el-GR" smtClean="0"/>
              <a:pPr/>
              <a:t>30</a:t>
            </a:fld>
            <a:endParaRPr 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dirty="0" smtClean="0">
                <a:latin typeface="Arial" pitchFamily="34" charset="0"/>
                <a:cs typeface="Arial" pitchFamily="34" charset="0"/>
              </a:rPr>
              <a:t>Είναι μια δομημένη συζήτηση μεταξύ, του εκπροσώπου της Εταιρείας και του υποψηφίου, με σκοπό τη συλλογή πληροφοριών για το </a:t>
            </a:r>
            <a:r>
              <a:rPr lang="el-GR" sz="1200" u="sng" dirty="0" smtClean="0">
                <a:latin typeface="Arial" pitchFamily="34" charset="0"/>
                <a:cs typeface="Arial" pitchFamily="34" charset="0"/>
              </a:rPr>
              <a:t>βαθμό καταλληλότητας </a:t>
            </a:r>
            <a:r>
              <a:rPr lang="el-GR" sz="1200" dirty="0" smtClean="0">
                <a:latin typeface="Arial" pitchFamily="34" charset="0"/>
                <a:cs typeface="Arial" pitchFamily="34" charset="0"/>
              </a:rPr>
              <a:t>του υποψηφίου με βάση της προδιαγραφές της θέσης</a:t>
            </a:r>
          </a:p>
          <a:p>
            <a:endParaRPr lang="el-GR" dirty="0"/>
          </a:p>
        </p:txBody>
      </p:sp>
      <p:sp>
        <p:nvSpPr>
          <p:cNvPr id="4" name="Slide Number Placeholder 3"/>
          <p:cNvSpPr>
            <a:spLocks noGrp="1"/>
          </p:cNvSpPr>
          <p:nvPr>
            <p:ph type="sldNum" sz="quarter" idx="10"/>
          </p:nvPr>
        </p:nvSpPr>
        <p:spPr/>
        <p:txBody>
          <a:bodyPr/>
          <a:lstStyle/>
          <a:p>
            <a:fld id="{BF3C7FEB-7E8A-498D-BA72-3BEC3CE06E91}" type="slidenum">
              <a:rPr lang="el-GR" smtClean="0"/>
              <a:pPr/>
              <a:t>31</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i="0" dirty="0" smtClean="0"/>
              <a:t>- Να ενισχύσουν</a:t>
            </a:r>
            <a:r>
              <a:rPr lang="el-GR" i="0" baseline="0" dirty="0" smtClean="0"/>
              <a:t> τις πιθανότητες επαγγελματικής αποκατάστασης </a:t>
            </a:r>
            <a:endParaRPr lang="el-GR" i="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l-GR" i="0" baseline="0" dirty="0" smtClean="0"/>
              <a:t>-  </a:t>
            </a:r>
          </a:p>
        </p:txBody>
      </p:sp>
      <p:sp>
        <p:nvSpPr>
          <p:cNvPr id="4" name="Slide Number Placeholder 3"/>
          <p:cNvSpPr>
            <a:spLocks noGrp="1"/>
          </p:cNvSpPr>
          <p:nvPr>
            <p:ph type="sldNum" sz="quarter" idx="10"/>
          </p:nvPr>
        </p:nvSpPr>
        <p:spPr/>
        <p:txBody>
          <a:bodyPr/>
          <a:lstStyle/>
          <a:p>
            <a:fld id="{BF3C7FEB-7E8A-498D-BA72-3BEC3CE06E91}" type="slidenum">
              <a:rPr lang="el-GR" smtClean="0"/>
              <a:pPr/>
              <a:t>4</a:t>
            </a:fld>
            <a:endParaRPr 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600"/>
              </a:spcBef>
              <a:spcAft>
                <a:spcPts val="600"/>
              </a:spcAft>
              <a:buClr>
                <a:srgbClr val="FF6600"/>
              </a:buClr>
              <a:buSzPct val="92000"/>
              <a:buFont typeface="Arial" pitchFamily="34" charset="0"/>
              <a:buChar char="►"/>
              <a:tabLst/>
              <a:defRPr/>
            </a:pPr>
            <a:r>
              <a:rPr lang="el-GR" sz="1200" dirty="0" smtClean="0">
                <a:latin typeface="Arial" pitchFamily="34" charset="0"/>
                <a:cs typeface="Arial" pitchFamily="34" charset="0"/>
              </a:rPr>
              <a:t>Τι περιλαμβάνει η οργάνωση της συνέντευξης</a:t>
            </a:r>
          </a:p>
          <a:p>
            <a:pPr>
              <a:spcBef>
                <a:spcPts val="600"/>
              </a:spcBef>
              <a:spcAft>
                <a:spcPts val="600"/>
              </a:spcAft>
              <a:buClr>
                <a:srgbClr val="FF6600"/>
              </a:buClr>
              <a:buSzPct val="92000"/>
              <a:buFont typeface="Arial" pitchFamily="34" charset="0"/>
              <a:buChar char="►"/>
            </a:pPr>
            <a:endParaRPr lang="el-GR" sz="1200" dirty="0" smtClean="0">
              <a:latin typeface="Arial" pitchFamily="34" charset="0"/>
              <a:cs typeface="Arial" pitchFamily="34" charset="0"/>
            </a:endParaRPr>
          </a:p>
          <a:p>
            <a:pPr>
              <a:spcBef>
                <a:spcPts val="600"/>
              </a:spcBef>
              <a:spcAft>
                <a:spcPts val="600"/>
              </a:spcAft>
              <a:buClr>
                <a:srgbClr val="FF6600"/>
              </a:buClr>
              <a:buSzPct val="92000"/>
              <a:buFont typeface="Arial" pitchFamily="34" charset="0"/>
              <a:buChar char="►"/>
            </a:pPr>
            <a:endParaRPr lang="el-GR" sz="1200" dirty="0" smtClean="0">
              <a:latin typeface="Arial" pitchFamily="34" charset="0"/>
              <a:cs typeface="Arial" pitchFamily="34" charset="0"/>
            </a:endParaRPr>
          </a:p>
          <a:p>
            <a:pPr>
              <a:spcBef>
                <a:spcPts val="600"/>
              </a:spcBef>
              <a:spcAft>
                <a:spcPts val="600"/>
              </a:spcAft>
              <a:buClr>
                <a:srgbClr val="FF6600"/>
              </a:buClr>
              <a:buSzPct val="92000"/>
              <a:buFont typeface="Arial" pitchFamily="34" charset="0"/>
              <a:buChar char="►"/>
            </a:pPr>
            <a:r>
              <a:rPr lang="el-GR" sz="1200" dirty="0" smtClean="0">
                <a:latin typeface="Arial" pitchFamily="34" charset="0"/>
                <a:cs typeface="Arial" pitchFamily="34" charset="0"/>
              </a:rPr>
              <a:t>Ετοιμασία ερωτήσεων </a:t>
            </a:r>
          </a:p>
          <a:p>
            <a:pPr>
              <a:spcBef>
                <a:spcPts val="600"/>
              </a:spcBef>
              <a:spcAft>
                <a:spcPts val="600"/>
              </a:spcAft>
              <a:buClr>
                <a:srgbClr val="FF6600"/>
              </a:buClr>
              <a:buSzPct val="92000"/>
              <a:buFont typeface="Arial" pitchFamily="34" charset="0"/>
              <a:buChar char="►"/>
            </a:pPr>
            <a:r>
              <a:rPr lang="el-GR" sz="1200" dirty="0" smtClean="0">
                <a:latin typeface="Arial" pitchFamily="34" charset="0"/>
                <a:cs typeface="Arial" pitchFamily="34" charset="0"/>
              </a:rPr>
              <a:t>Αναφορά στις προδιαγραφές της θέσης</a:t>
            </a:r>
          </a:p>
          <a:p>
            <a:pPr>
              <a:spcBef>
                <a:spcPts val="600"/>
              </a:spcBef>
              <a:spcAft>
                <a:spcPts val="600"/>
              </a:spcAft>
              <a:buClr>
                <a:srgbClr val="FF6600"/>
              </a:buClr>
              <a:buSzPct val="92000"/>
              <a:buFont typeface="Arial" pitchFamily="34" charset="0"/>
              <a:buChar char="►"/>
            </a:pPr>
            <a:r>
              <a:rPr lang="el-GR" sz="1200" dirty="0" smtClean="0">
                <a:latin typeface="Arial" pitchFamily="34" charset="0"/>
                <a:cs typeface="Arial" pitchFamily="34" charset="0"/>
              </a:rPr>
              <a:t>Ανασκόπηση </a:t>
            </a:r>
            <a:r>
              <a:rPr lang="en-US" sz="1200" dirty="0" smtClean="0">
                <a:latin typeface="Arial" pitchFamily="34" charset="0"/>
                <a:cs typeface="Arial" pitchFamily="34" charset="0"/>
              </a:rPr>
              <a:t>CV </a:t>
            </a:r>
            <a:r>
              <a:rPr lang="el-GR" sz="1200" dirty="0" smtClean="0">
                <a:latin typeface="Arial" pitchFamily="34" charset="0"/>
                <a:cs typeface="Arial" pitchFamily="34" charset="0"/>
              </a:rPr>
              <a:t>υποψηφίων </a:t>
            </a:r>
          </a:p>
          <a:p>
            <a:pPr>
              <a:spcBef>
                <a:spcPts val="600"/>
              </a:spcBef>
              <a:spcAft>
                <a:spcPts val="600"/>
              </a:spcAft>
              <a:buClr>
                <a:srgbClr val="FF6600"/>
              </a:buClr>
              <a:buSzPct val="92000"/>
              <a:buFont typeface="Arial" pitchFamily="34" charset="0"/>
              <a:buChar char="►"/>
            </a:pPr>
            <a:r>
              <a:rPr lang="el-GR" sz="1200" dirty="0" smtClean="0">
                <a:latin typeface="Arial" pitchFamily="34" charset="0"/>
                <a:cs typeface="Arial" pitchFamily="34" charset="0"/>
              </a:rPr>
              <a:t>Ετοιμασία χώρου συνέντευξης</a:t>
            </a:r>
          </a:p>
          <a:p>
            <a:pPr>
              <a:spcBef>
                <a:spcPts val="600"/>
              </a:spcBef>
              <a:spcAft>
                <a:spcPts val="600"/>
              </a:spcAft>
              <a:buClr>
                <a:srgbClr val="FF6600"/>
              </a:buClr>
              <a:buSzPct val="92000"/>
              <a:buFont typeface="Arial" pitchFamily="34" charset="0"/>
              <a:buChar char="►"/>
            </a:pPr>
            <a:r>
              <a:rPr lang="el-GR" sz="1200" dirty="0" smtClean="0">
                <a:latin typeface="Arial" pitchFamily="34" charset="0"/>
                <a:cs typeface="Arial" pitchFamily="34" charset="0"/>
              </a:rPr>
              <a:t>Ειδοποίηση υποψηφίων </a:t>
            </a:r>
          </a:p>
          <a:p>
            <a:endParaRPr lang="el-GR"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F3C7FEB-7E8A-498D-BA72-3BEC3CE06E91}" type="slidenum">
              <a:rPr lang="el-GR" smtClean="0"/>
              <a:pPr/>
              <a:t>32</a:t>
            </a:fld>
            <a:endParaRPr 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rgbClr val="FF6600"/>
              </a:buClr>
              <a:buSzPct val="90000"/>
              <a:buFont typeface="Wingdings" pitchFamily="2" charset="2"/>
              <a:buChar char="ü"/>
            </a:pPr>
            <a:r>
              <a:rPr lang="el-GR" sz="1200" dirty="0" smtClean="0"/>
              <a:t>Πως ερμηνεύετε το τι βλέπετε</a:t>
            </a:r>
            <a:r>
              <a:rPr lang="en-US" sz="1200" dirty="0" smtClean="0"/>
              <a:t>;</a:t>
            </a:r>
            <a:endParaRPr lang="el-GR" sz="1200" dirty="0" smtClean="0"/>
          </a:p>
          <a:p>
            <a:pPr>
              <a:buClr>
                <a:srgbClr val="FF6600"/>
              </a:buClr>
              <a:buSzPct val="90000"/>
              <a:buFont typeface="Wingdings" pitchFamily="2" charset="2"/>
              <a:buChar char="ü"/>
            </a:pPr>
            <a:r>
              <a:rPr lang="el-GR" sz="1200" dirty="0" smtClean="0"/>
              <a:t>Τι επηρέασε την αντίληψη σας</a:t>
            </a:r>
            <a:r>
              <a:rPr lang="en-US" sz="1200" dirty="0" smtClean="0"/>
              <a:t>;</a:t>
            </a:r>
          </a:p>
          <a:p>
            <a:pPr>
              <a:buClr>
                <a:srgbClr val="FF6600"/>
              </a:buClr>
              <a:buSzPct val="90000"/>
              <a:buFont typeface="Wingdings" pitchFamily="2" charset="2"/>
              <a:buChar char="ü"/>
            </a:pPr>
            <a:r>
              <a:rPr lang="el-GR" sz="1200" dirty="0" smtClean="0"/>
              <a:t>Τι βαθμό αληθοφάνειας έχει η αντίληψη σας</a:t>
            </a:r>
            <a:r>
              <a:rPr lang="en-US" sz="1200" dirty="0" smtClean="0"/>
              <a:t>;</a:t>
            </a:r>
            <a:endParaRPr lang="el-GR" sz="1200" dirty="0" smtClean="0"/>
          </a:p>
          <a:p>
            <a:endParaRPr lang="el-GR" sz="1200" kern="1200" baseline="0" dirty="0" smtClean="0">
              <a:solidFill>
                <a:schemeClr val="tx1"/>
              </a:solidFill>
              <a:latin typeface="+mn-lt"/>
              <a:ea typeface="+mn-ea"/>
              <a:cs typeface="+mn-cs"/>
            </a:endParaRPr>
          </a:p>
          <a:p>
            <a:pPr marL="754063" lvl="1" indent="-354013">
              <a:spcAft>
                <a:spcPts val="600"/>
              </a:spcAft>
              <a:buClr>
                <a:srgbClr val="FF6600"/>
              </a:buClr>
              <a:buSzPct val="93000"/>
              <a:buFont typeface="Wingdings" pitchFamily="2" charset="2"/>
              <a:buChar char="§"/>
            </a:pPr>
            <a:r>
              <a:rPr lang="el-GR" sz="2000" dirty="0" smtClean="0">
                <a:latin typeface="Arial" pitchFamily="34" charset="0"/>
                <a:cs typeface="Arial" pitchFamily="34" charset="0"/>
              </a:rPr>
              <a:t>Ο τρόπος με τον οποίο ερμηνεύουμε τα δεδομένα και τις πληροφορίες που λαμβάνουμε από το περιβάλλον μας</a:t>
            </a:r>
            <a:endParaRPr lang="el-GR" sz="2000" dirty="0" smtClean="0"/>
          </a:p>
          <a:p>
            <a:pPr lvl="1">
              <a:buClr>
                <a:srgbClr val="FF6600"/>
              </a:buClr>
              <a:buSzPct val="90000"/>
            </a:pPr>
            <a:r>
              <a:rPr lang="el-GR" sz="2100" dirty="0" smtClean="0">
                <a:latin typeface="Arial" pitchFamily="34" charset="0"/>
                <a:cs typeface="Arial" pitchFamily="34" charset="0"/>
              </a:rPr>
              <a:t>Λειτουργούν ασυναίσθητα στο υποσυνείδητο</a:t>
            </a:r>
          </a:p>
          <a:p>
            <a:pPr lvl="1">
              <a:buClr>
                <a:srgbClr val="FF6600"/>
              </a:buClr>
              <a:buSzPct val="90000"/>
            </a:pPr>
            <a:r>
              <a:rPr lang="el-GR" sz="2100" dirty="0" smtClean="0">
                <a:latin typeface="Arial" pitchFamily="34" charset="0"/>
                <a:cs typeface="Arial" pitchFamily="34" charset="0"/>
              </a:rPr>
              <a:t>Υποκειμενικές και επιλεκτικές </a:t>
            </a:r>
          </a:p>
          <a:p>
            <a:pPr lvl="1">
              <a:buClr>
                <a:srgbClr val="FF6600"/>
              </a:buClr>
              <a:buSzPct val="90000"/>
            </a:pPr>
            <a:r>
              <a:rPr lang="el-GR" sz="2100" dirty="0" smtClean="0">
                <a:latin typeface="Arial" pitchFamily="34" charset="0"/>
                <a:cs typeface="Arial" pitchFamily="34" charset="0"/>
              </a:rPr>
              <a:t>Είναι εσφαλμένες ή ανακριβείς </a:t>
            </a:r>
          </a:p>
          <a:p>
            <a:pPr lvl="1">
              <a:buClr>
                <a:srgbClr val="FF6600"/>
              </a:buClr>
              <a:buSzPct val="90000"/>
            </a:pPr>
            <a:r>
              <a:rPr lang="el-GR" sz="2100" dirty="0" smtClean="0">
                <a:latin typeface="Arial" pitchFamily="34" charset="0"/>
                <a:cs typeface="Arial" pitchFamily="34" charset="0"/>
              </a:rPr>
              <a:t>Δημιουργούν πραγματικότητα</a:t>
            </a:r>
          </a:p>
          <a:p>
            <a:endParaRPr lang="el-GR"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F3C7FEB-7E8A-498D-BA72-3BEC3CE06E91}" type="slidenum">
              <a:rPr lang="el-GR" smtClean="0"/>
              <a:pPr/>
              <a:t>33</a:t>
            </a:fld>
            <a:endParaRPr 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60363" indent="-360363">
              <a:spcBef>
                <a:spcPts val="400"/>
              </a:spcBef>
              <a:spcAft>
                <a:spcPts val="400"/>
              </a:spcAft>
              <a:buClr>
                <a:schemeClr val="accent1"/>
              </a:buClr>
              <a:buSzPct val="90000"/>
              <a:buFont typeface="Arial" charset="0"/>
              <a:buChar char="►"/>
            </a:pPr>
            <a:endParaRPr lang="el-GR" dirty="0"/>
          </a:p>
        </p:txBody>
      </p:sp>
      <p:sp>
        <p:nvSpPr>
          <p:cNvPr id="4" name="Slide Number Placeholder 3"/>
          <p:cNvSpPr>
            <a:spLocks noGrp="1"/>
          </p:cNvSpPr>
          <p:nvPr>
            <p:ph type="sldNum" sz="quarter" idx="10"/>
          </p:nvPr>
        </p:nvSpPr>
        <p:spPr/>
        <p:txBody>
          <a:bodyPr/>
          <a:lstStyle/>
          <a:p>
            <a:fld id="{BF3C7FEB-7E8A-498D-BA72-3BEC3CE06E91}" type="slidenum">
              <a:rPr lang="el-GR" smtClean="0"/>
              <a:pPr/>
              <a:t>34</a:t>
            </a:fld>
            <a:endParaRPr 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600"/>
              </a:spcBef>
              <a:spcAft>
                <a:spcPts val="600"/>
              </a:spcAft>
              <a:buClr>
                <a:schemeClr val="accent4"/>
              </a:buClr>
              <a:buSzPct val="94000"/>
              <a:buFont typeface="Wingdings 2" pitchFamily="18" charset="2"/>
              <a:buChar char=""/>
            </a:pPr>
            <a:r>
              <a:rPr lang="el-GR" sz="2600" dirty="0" smtClean="0">
                <a:latin typeface="Arial" pitchFamily="34" charset="0"/>
                <a:cs typeface="Arial" pitchFamily="34" charset="0"/>
              </a:rPr>
              <a:t>Διαθέτουμε χρόνο να ακούσουμε  </a:t>
            </a:r>
          </a:p>
          <a:p>
            <a:pPr>
              <a:spcBef>
                <a:spcPts val="600"/>
              </a:spcBef>
              <a:spcAft>
                <a:spcPts val="600"/>
              </a:spcAft>
              <a:buClr>
                <a:schemeClr val="accent4"/>
              </a:buClr>
              <a:buSzPct val="94000"/>
              <a:buFont typeface="Wingdings 2" pitchFamily="18" charset="2"/>
              <a:buChar char=""/>
            </a:pPr>
            <a:r>
              <a:rPr lang="el-GR" sz="2600" dirty="0" smtClean="0">
                <a:latin typeface="Arial" pitchFamily="34" charset="0"/>
                <a:cs typeface="Arial" pitchFamily="34" charset="0"/>
              </a:rPr>
              <a:t>Αφήνουμε το συνομιλητή να εκφραστεί / εξωτερικεύσει ελεύθερα </a:t>
            </a:r>
          </a:p>
          <a:p>
            <a:pPr lvl="1">
              <a:spcBef>
                <a:spcPts val="600"/>
              </a:spcBef>
              <a:spcAft>
                <a:spcPts val="600"/>
              </a:spcAft>
              <a:buClr>
                <a:schemeClr val="accent4"/>
              </a:buClr>
              <a:buSzPct val="94000"/>
              <a:buFont typeface="Wingdings 2" pitchFamily="18" charset="2"/>
              <a:buChar char=""/>
            </a:pPr>
            <a:r>
              <a:rPr lang="el-GR" sz="2400" dirty="0" smtClean="0">
                <a:latin typeface="Arial" pitchFamily="34" charset="0"/>
                <a:cs typeface="Arial" pitchFamily="34" charset="0"/>
              </a:rPr>
              <a:t>Προσπαθούμε να μη</a:t>
            </a:r>
            <a:r>
              <a:rPr lang="el-GR" sz="2400" baseline="0" dirty="0" smtClean="0">
                <a:latin typeface="Arial" pitchFamily="34" charset="0"/>
                <a:cs typeface="Arial" pitchFamily="34" charset="0"/>
              </a:rPr>
              <a:t> </a:t>
            </a:r>
            <a:r>
              <a:rPr lang="el-GR" sz="2400" dirty="0" smtClean="0">
                <a:latin typeface="Arial" pitchFamily="34" charset="0"/>
                <a:cs typeface="Arial" pitchFamily="34" charset="0"/>
              </a:rPr>
              <a:t>διακόπτουμε και απαντούμε με την ολοκλήρωση του μηνύματος</a:t>
            </a:r>
          </a:p>
          <a:p>
            <a:pPr lvl="1">
              <a:spcBef>
                <a:spcPts val="600"/>
              </a:spcBef>
              <a:spcAft>
                <a:spcPts val="600"/>
              </a:spcAft>
              <a:buClr>
                <a:schemeClr val="accent4"/>
              </a:buClr>
              <a:buSzPct val="94000"/>
              <a:buFont typeface="Wingdings 2" pitchFamily="18" charset="2"/>
              <a:buChar char=""/>
            </a:pPr>
            <a:r>
              <a:rPr lang="el-GR" sz="2400" dirty="0" smtClean="0">
                <a:latin typeface="Arial" pitchFamily="34" charset="0"/>
                <a:cs typeface="Arial" pitchFamily="34" charset="0"/>
              </a:rPr>
              <a:t>Αποφεύγουμε επικριτικές δηλώσεις / σχόλια τα οποία βάζουν δυσκολεύουν την έκφραση ή/και θίγουν το συνομιλητή</a:t>
            </a:r>
          </a:p>
          <a:p>
            <a:pPr>
              <a:spcBef>
                <a:spcPts val="600"/>
              </a:spcBef>
              <a:spcAft>
                <a:spcPts val="600"/>
              </a:spcAft>
              <a:buClr>
                <a:schemeClr val="accent4"/>
              </a:buClr>
              <a:buSzPct val="94000"/>
              <a:buFont typeface="Wingdings 2" pitchFamily="18" charset="2"/>
              <a:buChar char=""/>
            </a:pPr>
            <a:r>
              <a:rPr lang="el-GR" sz="2600" dirty="0" smtClean="0">
                <a:latin typeface="Arial" pitchFamily="34" charset="0"/>
                <a:cs typeface="Arial" pitchFamily="34" charset="0"/>
              </a:rPr>
              <a:t>Προσέχουμε όλο το μήνυμα και όχι επιλεγμένες λέξεις / φράσεις </a:t>
            </a:r>
            <a:endParaRPr lang="el-GR" sz="2700" dirty="0" smtClean="0">
              <a:latin typeface="Arial" pitchFamily="34" charset="0"/>
              <a:cs typeface="Arial" pitchFamily="34" charset="0"/>
            </a:endParaRPr>
          </a:p>
          <a:p>
            <a:pPr>
              <a:spcBef>
                <a:spcPts val="600"/>
              </a:spcBef>
              <a:spcAft>
                <a:spcPts val="600"/>
              </a:spcAft>
              <a:buClr>
                <a:srgbClr val="FF6600"/>
              </a:buClr>
              <a:buSzPct val="92000"/>
              <a:buFont typeface="Wingdings" pitchFamily="2" charset="2"/>
              <a:buChar char="ü"/>
            </a:pPr>
            <a:endParaRPr lang="el-GR" sz="2700" dirty="0" smtClean="0">
              <a:latin typeface="Arial" pitchFamily="34" charset="0"/>
              <a:cs typeface="Arial" pitchFamily="34" charset="0"/>
            </a:endParaRPr>
          </a:p>
          <a:p>
            <a:pPr>
              <a:spcBef>
                <a:spcPts val="600"/>
              </a:spcBef>
              <a:spcAft>
                <a:spcPts val="600"/>
              </a:spcAft>
              <a:buClr>
                <a:srgbClr val="FF6600"/>
              </a:buClr>
              <a:buSzPct val="92000"/>
              <a:buFont typeface="Wingdings" pitchFamily="2" charset="2"/>
              <a:buChar char="ü"/>
            </a:pPr>
            <a:r>
              <a:rPr lang="el-GR" sz="2700" dirty="0" smtClean="0">
                <a:latin typeface="Arial" pitchFamily="34" charset="0"/>
                <a:cs typeface="Arial" pitchFamily="34" charset="0"/>
              </a:rPr>
              <a:t>στην αντίδραση απέναντι του  </a:t>
            </a:r>
          </a:p>
          <a:p>
            <a:pPr>
              <a:spcBef>
                <a:spcPts val="600"/>
              </a:spcBef>
              <a:spcAft>
                <a:spcPts val="600"/>
              </a:spcAft>
              <a:buClr>
                <a:srgbClr val="FF6600"/>
              </a:buClr>
              <a:buSzPct val="95000"/>
              <a:buFont typeface="Arial" pitchFamily="34" charset="0"/>
              <a:buChar char="►"/>
            </a:pPr>
            <a:r>
              <a:rPr lang="el-GR" sz="2700" dirty="0" smtClean="0">
                <a:latin typeface="Arial" pitchFamily="34" charset="0"/>
                <a:cs typeface="Arial" pitchFamily="34" charset="0"/>
              </a:rPr>
              <a:t>Αν έχω καταλάβει σωστά …</a:t>
            </a:r>
          </a:p>
          <a:p>
            <a:pPr>
              <a:spcBef>
                <a:spcPts val="600"/>
              </a:spcBef>
              <a:spcAft>
                <a:spcPts val="600"/>
              </a:spcAft>
              <a:buClr>
                <a:srgbClr val="FF6600"/>
              </a:buClr>
              <a:buSzPct val="95000"/>
              <a:buFont typeface="Arial" pitchFamily="34" charset="0"/>
              <a:buChar char="►"/>
            </a:pPr>
            <a:r>
              <a:rPr lang="el-GR" sz="2700" dirty="0" smtClean="0">
                <a:latin typeface="Arial" pitchFamily="34" charset="0"/>
                <a:cs typeface="Arial" pitchFamily="34" charset="0"/>
              </a:rPr>
              <a:t>Μπορείτε να μου εξηγήσετε …</a:t>
            </a:r>
          </a:p>
          <a:p>
            <a:pPr>
              <a:spcBef>
                <a:spcPts val="600"/>
              </a:spcBef>
              <a:spcAft>
                <a:spcPts val="600"/>
              </a:spcAft>
              <a:buClr>
                <a:srgbClr val="FF6600"/>
              </a:buClr>
              <a:buSzPct val="95000"/>
              <a:buFont typeface="Arial" pitchFamily="34" charset="0"/>
              <a:buChar char="►"/>
            </a:pPr>
            <a:r>
              <a:rPr lang="el-GR" sz="2700" dirty="0" smtClean="0">
                <a:latin typeface="Arial" pitchFamily="34" charset="0"/>
                <a:cs typeface="Arial" pitchFamily="34" charset="0"/>
              </a:rPr>
              <a:t>Τι ακριβώς εννοείτε ….</a:t>
            </a:r>
          </a:p>
          <a:p>
            <a:pPr>
              <a:spcBef>
                <a:spcPts val="600"/>
              </a:spcBef>
              <a:spcAft>
                <a:spcPts val="600"/>
              </a:spcAft>
              <a:buClr>
                <a:srgbClr val="FF6600"/>
              </a:buClr>
              <a:buSzPct val="95000"/>
              <a:buFont typeface="Arial" pitchFamily="34" charset="0"/>
              <a:buChar char="►"/>
            </a:pPr>
            <a:r>
              <a:rPr lang="el-GR" sz="2700" dirty="0" smtClean="0">
                <a:latin typeface="Arial" pitchFamily="34" charset="0"/>
                <a:cs typeface="Arial" pitchFamily="34" charset="0"/>
              </a:rPr>
              <a:t>Σας καταλαβαίνω </a:t>
            </a:r>
          </a:p>
          <a:p>
            <a:pPr>
              <a:spcBef>
                <a:spcPts val="600"/>
              </a:spcBef>
              <a:spcAft>
                <a:spcPts val="600"/>
              </a:spcAft>
              <a:buClr>
                <a:srgbClr val="FF6600"/>
              </a:buClr>
              <a:buSzPct val="95000"/>
              <a:buFont typeface="Arial" pitchFamily="34" charset="0"/>
              <a:buChar char="►"/>
            </a:pPr>
            <a:r>
              <a:rPr lang="el-GR" sz="2700" dirty="0" smtClean="0">
                <a:latin typeface="Arial" pitchFamily="34" charset="0"/>
                <a:cs typeface="Arial" pitchFamily="34" charset="0"/>
              </a:rPr>
              <a:t>Αντιλαμβάνομαι ότι….</a:t>
            </a:r>
          </a:p>
          <a:p>
            <a:pPr>
              <a:spcBef>
                <a:spcPts val="600"/>
              </a:spcBef>
              <a:spcAft>
                <a:spcPts val="600"/>
              </a:spcAft>
              <a:buClr>
                <a:srgbClr val="FF6600"/>
              </a:buClr>
              <a:buSzPct val="95000"/>
              <a:buFont typeface="Arial" pitchFamily="34" charset="0"/>
              <a:buChar char="►"/>
            </a:pPr>
            <a:r>
              <a:rPr lang="el-GR" sz="2700" dirty="0" smtClean="0">
                <a:latin typeface="Arial" pitchFamily="34" charset="0"/>
                <a:cs typeface="Arial" pitchFamily="34" charset="0"/>
              </a:rPr>
              <a:t>Δώστε μου λίγο χρόνο να το καταγράψω</a:t>
            </a:r>
          </a:p>
          <a:p>
            <a:pPr>
              <a:spcBef>
                <a:spcPts val="600"/>
              </a:spcBef>
              <a:spcAft>
                <a:spcPts val="600"/>
              </a:spcAft>
              <a:buClr>
                <a:srgbClr val="FF6600"/>
              </a:buClr>
              <a:buSzPct val="95000"/>
              <a:buFont typeface="Arial" pitchFamily="34" charset="0"/>
              <a:buChar char="►"/>
            </a:pPr>
            <a:r>
              <a:rPr lang="el-GR" sz="2700" dirty="0" smtClean="0">
                <a:latin typeface="Arial" pitchFamily="34" charset="0"/>
                <a:cs typeface="Arial" pitchFamily="34" charset="0"/>
              </a:rPr>
              <a:t>Ναι - Ναι συνεχίστε σας ακούω …</a:t>
            </a:r>
          </a:p>
          <a:p>
            <a:pPr marL="354013" lvl="2" indent="-354013">
              <a:spcBef>
                <a:spcPts val="600"/>
              </a:spcBef>
              <a:spcAft>
                <a:spcPts val="600"/>
              </a:spcAft>
              <a:buClr>
                <a:srgbClr val="FF6600"/>
              </a:buClr>
              <a:buSzPct val="92000"/>
              <a:buFont typeface="Arial" pitchFamily="34" charset="0"/>
              <a:buChar char="►"/>
            </a:pPr>
            <a:endParaRPr lang="en-US" sz="2700" dirty="0" smtClean="0">
              <a:latin typeface="Arial" pitchFamily="34" charset="0"/>
              <a:cs typeface="Arial" pitchFamily="34" charset="0"/>
            </a:endParaRPr>
          </a:p>
          <a:p>
            <a:pPr marL="360363" indent="-360363">
              <a:spcBef>
                <a:spcPts val="400"/>
              </a:spcBef>
              <a:spcAft>
                <a:spcPts val="400"/>
              </a:spcAft>
              <a:buClr>
                <a:schemeClr val="accent1"/>
              </a:buClr>
              <a:buSzPct val="90000"/>
              <a:buFont typeface="Arial" charset="0"/>
              <a:buChar char="►"/>
            </a:pPr>
            <a:endParaRPr lang="el-GR" dirty="0"/>
          </a:p>
        </p:txBody>
      </p:sp>
      <p:sp>
        <p:nvSpPr>
          <p:cNvPr id="4" name="Slide Number Placeholder 3"/>
          <p:cNvSpPr>
            <a:spLocks noGrp="1"/>
          </p:cNvSpPr>
          <p:nvPr>
            <p:ph type="sldNum" sz="quarter" idx="10"/>
          </p:nvPr>
        </p:nvSpPr>
        <p:spPr/>
        <p:txBody>
          <a:bodyPr/>
          <a:lstStyle/>
          <a:p>
            <a:fld id="{BF3C7FEB-7E8A-498D-BA72-3BEC3CE06E91}" type="slidenum">
              <a:rPr lang="el-GR" smtClean="0"/>
              <a:pPr/>
              <a:t>35</a:t>
            </a:fld>
            <a:endParaRPr lang="el-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Wait for the interviewer to sit first</a:t>
            </a:r>
            <a:endParaRPr lang="el-GR" sz="1200" kern="1200" baseline="0" dirty="0" smtClean="0">
              <a:solidFill>
                <a:schemeClr val="tx1"/>
              </a:solidFill>
              <a:latin typeface="+mn-lt"/>
              <a:ea typeface="+mn-ea"/>
              <a:cs typeface="+mn-cs"/>
            </a:endParaRPr>
          </a:p>
          <a:p>
            <a:pPr>
              <a:spcBef>
                <a:spcPts val="600"/>
              </a:spcBef>
              <a:spcAft>
                <a:spcPts val="600"/>
              </a:spcAft>
              <a:buFont typeface="Wingdings" pitchFamily="2" charset="2"/>
              <a:buChar char="§"/>
            </a:pPr>
            <a:r>
              <a:rPr lang="el-GR" sz="1200" b="0" dirty="0" smtClean="0">
                <a:latin typeface="Arial" pitchFamily="34" charset="0"/>
                <a:cs typeface="Arial" pitchFamily="34" charset="0"/>
              </a:rPr>
              <a:t>Ενισχύει και στηρίζει το λεκτικό μας μήνυμα</a:t>
            </a:r>
          </a:p>
          <a:p>
            <a:pPr>
              <a:spcBef>
                <a:spcPts val="600"/>
              </a:spcBef>
              <a:spcAft>
                <a:spcPts val="600"/>
              </a:spcAft>
              <a:buFont typeface="Wingdings" pitchFamily="2" charset="2"/>
              <a:buChar char="§"/>
            </a:pPr>
            <a:r>
              <a:rPr lang="el-GR" sz="1200" b="0" dirty="0" smtClean="0">
                <a:latin typeface="Arial" pitchFamily="34" charset="0"/>
                <a:cs typeface="Arial" pitchFamily="34" charset="0"/>
              </a:rPr>
              <a:t>Μεταφέρει τα </a:t>
            </a:r>
            <a:r>
              <a:rPr lang="el-GR" sz="1200" b="0" dirty="0" smtClean="0">
                <a:solidFill>
                  <a:srgbClr val="C00000"/>
                </a:solidFill>
                <a:latin typeface="Arial" pitchFamily="34" charset="0"/>
                <a:cs typeface="Arial" pitchFamily="34" charset="0"/>
              </a:rPr>
              <a:t>συναισθήματα</a:t>
            </a:r>
            <a:r>
              <a:rPr lang="el-GR" sz="1200" b="0" dirty="0" smtClean="0">
                <a:latin typeface="Arial" pitchFamily="34" charset="0"/>
                <a:cs typeface="Arial" pitchFamily="34" charset="0"/>
              </a:rPr>
              <a:t> μας</a:t>
            </a:r>
          </a:p>
          <a:p>
            <a:pPr>
              <a:spcBef>
                <a:spcPts val="600"/>
              </a:spcBef>
              <a:spcAft>
                <a:spcPts val="600"/>
              </a:spcAft>
              <a:buFont typeface="Wingdings" pitchFamily="2" charset="2"/>
              <a:buChar char="§"/>
            </a:pPr>
            <a:r>
              <a:rPr lang="el-GR" sz="1200" b="0" dirty="0" smtClean="0">
                <a:latin typeface="Arial" pitchFamily="34" charset="0"/>
                <a:cs typeface="Arial" pitchFamily="34" charset="0"/>
              </a:rPr>
              <a:t>Συμβάλει στη συνεννόηση / κατανόηση </a:t>
            </a:r>
          </a:p>
          <a:p>
            <a:endParaRPr lang="el-GR"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F3C7FEB-7E8A-498D-BA72-3BEC3CE06E91}" type="slidenum">
              <a:rPr lang="el-GR" smtClean="0"/>
              <a:pPr/>
              <a:t>36</a:t>
            </a:fld>
            <a:endParaRPr 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Wait for the interviewer to sit first</a:t>
            </a:r>
            <a:endParaRPr lang="el-GR"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F3C7FEB-7E8A-498D-BA72-3BEC3CE06E91}" type="slidenum">
              <a:rPr lang="el-GR" smtClean="0"/>
              <a:pPr/>
              <a:t>37</a:t>
            </a:fld>
            <a:endParaRPr 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Slide Number Placeholder 3"/>
          <p:cNvSpPr>
            <a:spLocks noGrp="1"/>
          </p:cNvSpPr>
          <p:nvPr>
            <p:ph type="sldNum" sz="quarter" idx="10"/>
          </p:nvPr>
        </p:nvSpPr>
        <p:spPr/>
        <p:txBody>
          <a:bodyPr/>
          <a:lstStyle/>
          <a:p>
            <a:fld id="{BF3C7FEB-7E8A-498D-BA72-3BEC3CE06E91}" type="slidenum">
              <a:rPr lang="el-GR" smtClean="0"/>
              <a:pPr/>
              <a:t>38</a:t>
            </a:fld>
            <a:endParaRPr 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Slide Number Placeholder 3"/>
          <p:cNvSpPr>
            <a:spLocks noGrp="1"/>
          </p:cNvSpPr>
          <p:nvPr>
            <p:ph type="sldNum" sz="quarter" idx="10"/>
          </p:nvPr>
        </p:nvSpPr>
        <p:spPr/>
        <p:txBody>
          <a:bodyPr/>
          <a:lstStyle/>
          <a:p>
            <a:fld id="{BF3C7FEB-7E8A-498D-BA72-3BEC3CE06E91}" type="slidenum">
              <a:rPr lang="el-GR" smtClean="0"/>
              <a:pPr/>
              <a:t>39</a:t>
            </a:fld>
            <a:endParaRPr lang="el-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Slide Number Placeholder 3"/>
          <p:cNvSpPr>
            <a:spLocks noGrp="1"/>
          </p:cNvSpPr>
          <p:nvPr>
            <p:ph type="sldNum" sz="quarter" idx="10"/>
          </p:nvPr>
        </p:nvSpPr>
        <p:spPr/>
        <p:txBody>
          <a:bodyPr/>
          <a:lstStyle/>
          <a:p>
            <a:fld id="{BF3C7FEB-7E8A-498D-BA72-3BEC3CE06E91}" type="slidenum">
              <a:rPr lang="el-GR" smtClean="0"/>
              <a:pPr/>
              <a:t>40</a:t>
            </a:fld>
            <a:endParaRPr lang="el-G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Slide Number Placeholder 3"/>
          <p:cNvSpPr>
            <a:spLocks noGrp="1"/>
          </p:cNvSpPr>
          <p:nvPr>
            <p:ph type="sldNum" sz="quarter" idx="10"/>
          </p:nvPr>
        </p:nvSpPr>
        <p:spPr/>
        <p:txBody>
          <a:bodyPr/>
          <a:lstStyle/>
          <a:p>
            <a:fld id="{BF3C7FEB-7E8A-498D-BA72-3BEC3CE06E91}" type="slidenum">
              <a:rPr lang="el-GR" smtClean="0"/>
              <a:pPr/>
              <a:t>41</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600"/>
              </a:spcBef>
              <a:spcAft>
                <a:spcPts val="300"/>
              </a:spcAft>
              <a:buClr>
                <a:srgbClr val="C00000"/>
              </a:buClr>
              <a:buSzPct val="94000"/>
              <a:buFont typeface="Arial" pitchFamily="34" charset="0"/>
              <a:buChar char="►"/>
            </a:pPr>
            <a:r>
              <a:rPr lang="el-GR" sz="2700" dirty="0" smtClean="0">
                <a:latin typeface="Arial" pitchFamily="34" charset="0"/>
                <a:cs typeface="Arial" pitchFamily="34" charset="0"/>
              </a:rPr>
              <a:t>Ορισμός </a:t>
            </a:r>
            <a:endParaRPr lang="en-US" sz="2700" dirty="0" smtClean="0">
              <a:latin typeface="Arial" pitchFamily="34" charset="0"/>
              <a:cs typeface="Arial" pitchFamily="34" charset="0"/>
            </a:endParaRPr>
          </a:p>
          <a:p>
            <a:pPr lvl="1">
              <a:spcBef>
                <a:spcPts val="600"/>
              </a:spcBef>
              <a:spcAft>
                <a:spcPts val="300"/>
              </a:spcAft>
              <a:buClr>
                <a:srgbClr val="C00000"/>
              </a:buClr>
              <a:buSzPct val="94000"/>
              <a:buFont typeface="Wingdings" pitchFamily="2" charset="2"/>
              <a:buChar char="§"/>
            </a:pPr>
            <a:r>
              <a:rPr lang="el-GR" sz="2700" dirty="0" smtClean="0">
                <a:solidFill>
                  <a:schemeClr val="tx1"/>
                </a:solidFill>
                <a:latin typeface="Arial" pitchFamily="34" charset="0"/>
                <a:cs typeface="Arial" pitchFamily="34" charset="0"/>
              </a:rPr>
              <a:t>Είναι ένα επίσημο έγγραφο το οποίο περιγράφει και παράλληλα προβάλει με σαφή και συνοπτικό τρόπο πληροφορίες για τις γνώσεις, προσόντα, δεξιότητες και εμπειρίες του/ της κατόχου του</a:t>
            </a:r>
            <a:r>
              <a:rPr lang="el-GR" sz="2400" dirty="0" smtClean="0">
                <a:solidFill>
                  <a:schemeClr val="tx1"/>
                </a:solidFill>
                <a:latin typeface="Arial" pitchFamily="34" charset="0"/>
                <a:cs typeface="Arial" pitchFamily="34" charset="0"/>
              </a:rPr>
              <a:t>.</a:t>
            </a:r>
            <a:endParaRPr lang="en-US" sz="2400" dirty="0" smtClean="0">
              <a:solidFill>
                <a:schemeClr val="tx1"/>
              </a:solidFill>
              <a:latin typeface="Arial" pitchFamily="34" charset="0"/>
              <a:cs typeface="Arial" pitchFamily="34" charset="0"/>
            </a:endParaRPr>
          </a:p>
          <a:p>
            <a:pPr>
              <a:spcBef>
                <a:spcPts val="600"/>
              </a:spcBef>
              <a:spcAft>
                <a:spcPts val="300"/>
              </a:spcAft>
              <a:buClr>
                <a:srgbClr val="C00000"/>
              </a:buClr>
              <a:buSzPct val="94000"/>
              <a:buFont typeface="Arial" pitchFamily="34" charset="0"/>
              <a:buChar char="►"/>
            </a:pPr>
            <a:r>
              <a:rPr lang="el-GR" sz="2700" dirty="0" smtClean="0">
                <a:latin typeface="Arial" pitchFamily="34" charset="0"/>
                <a:cs typeface="Arial" pitchFamily="34" charset="0"/>
              </a:rPr>
              <a:t>Σκοπός  </a:t>
            </a:r>
          </a:p>
          <a:p>
            <a:pPr lvl="1">
              <a:spcBef>
                <a:spcPts val="600"/>
              </a:spcBef>
              <a:spcAft>
                <a:spcPts val="300"/>
              </a:spcAft>
              <a:buClr>
                <a:srgbClr val="C00000"/>
              </a:buClr>
              <a:buSzPct val="94000"/>
              <a:buFont typeface="Wingdings" pitchFamily="2" charset="2"/>
              <a:buChar char="§"/>
            </a:pPr>
            <a:r>
              <a:rPr lang="el-GR" sz="2600" dirty="0" smtClean="0">
                <a:solidFill>
                  <a:schemeClr val="tx1"/>
                </a:solidFill>
                <a:latin typeface="Arial" pitchFamily="34" charset="0"/>
                <a:cs typeface="Arial" pitchFamily="34" charset="0"/>
              </a:rPr>
              <a:t>Να οδηγήσει τον</a:t>
            </a:r>
            <a:r>
              <a:rPr lang="el-GR" sz="2600" baseline="0" dirty="0" smtClean="0">
                <a:solidFill>
                  <a:schemeClr val="tx1"/>
                </a:solidFill>
                <a:latin typeface="Arial" pitchFamily="34" charset="0"/>
                <a:cs typeface="Arial" pitchFamily="34" charset="0"/>
              </a:rPr>
              <a:t> κάτοχο στην επιλογή</a:t>
            </a:r>
            <a:endParaRPr lang="el-GR" sz="1200" dirty="0" smtClean="0">
              <a:latin typeface="Arial" pitchFamily="34" charset="0"/>
              <a:cs typeface="Arial" pitchFamily="34" charset="0"/>
            </a:endParaRPr>
          </a:p>
          <a:p>
            <a:endParaRPr lang="el-GR" sz="1200" dirty="0" smtClean="0">
              <a:latin typeface="Arial" pitchFamily="34" charset="0"/>
              <a:cs typeface="Arial" pitchFamily="34" charset="0"/>
            </a:endParaRPr>
          </a:p>
          <a:p>
            <a:r>
              <a:rPr lang="el-GR" dirty="0" smtClean="0"/>
              <a:t>Ένα εργαλείο </a:t>
            </a:r>
            <a:r>
              <a:rPr lang="en-GB" dirty="0" smtClean="0"/>
              <a:t>marketing </a:t>
            </a:r>
            <a:r>
              <a:rPr lang="el-GR" dirty="0" smtClean="0"/>
              <a:t>(</a:t>
            </a:r>
            <a:r>
              <a:rPr lang="en-GB" dirty="0" smtClean="0"/>
              <a:t>marketing the brand YOU)</a:t>
            </a:r>
          </a:p>
          <a:p>
            <a:r>
              <a:rPr lang="el-GR" dirty="0" smtClean="0">
                <a:solidFill>
                  <a:srgbClr val="C00000"/>
                </a:solidFill>
              </a:rPr>
              <a:t>Σκοπός</a:t>
            </a:r>
            <a:r>
              <a:rPr lang="en-GB" dirty="0" smtClean="0"/>
              <a:t>: </a:t>
            </a:r>
            <a:r>
              <a:rPr lang="el-GR" dirty="0" smtClean="0"/>
              <a:t>Να κερδίσεις την συνέντευξη</a:t>
            </a:r>
          </a:p>
          <a:p>
            <a:r>
              <a:rPr lang="el-GR" dirty="0" smtClean="0"/>
              <a:t>Παρουσίαση των στόχων, δεξιοτήτων, επιτευγμάτων και εμπειριών</a:t>
            </a:r>
            <a:endParaRPr lang="en-GB" dirty="0" smtClean="0"/>
          </a:p>
          <a:p>
            <a:endParaRPr lang="el-GR" sz="1200" dirty="0" smtClean="0">
              <a:latin typeface="Arial" pitchFamily="34" charset="0"/>
              <a:cs typeface="Arial" pitchFamily="34" charset="0"/>
            </a:endParaRPr>
          </a:p>
          <a:p>
            <a:r>
              <a:rPr lang="el-GR" sz="1200" dirty="0" smtClean="0">
                <a:latin typeface="Arial" pitchFamily="34" charset="0"/>
                <a:cs typeface="Arial" pitchFamily="34" charset="0"/>
              </a:rPr>
              <a:t>Ως συστατικό της επικοινωνιακής δεξιότητας, συγκαταλέγεται στις </a:t>
            </a:r>
          </a:p>
          <a:p>
            <a:r>
              <a:rPr lang="en-US" sz="1200" b="0" i="0" kern="1200" dirty="0" smtClean="0">
                <a:solidFill>
                  <a:schemeClr val="tx1"/>
                </a:solidFill>
                <a:latin typeface="+mn-lt"/>
                <a:ea typeface="+mn-ea"/>
                <a:cs typeface="+mn-cs"/>
              </a:rPr>
              <a:t>the ability to write clear, concise, well-structured and well-written documents.</a:t>
            </a:r>
            <a:endParaRPr lang="el-GR" sz="1200" b="0" i="0" kern="1200" dirty="0" smtClean="0">
              <a:solidFill>
                <a:schemeClr val="tx1"/>
              </a:solidFill>
              <a:latin typeface="+mn-lt"/>
              <a:ea typeface="+mn-ea"/>
              <a:cs typeface="+mn-cs"/>
            </a:endParaRPr>
          </a:p>
          <a:p>
            <a:pPr hangingPunct="0"/>
            <a:r>
              <a:rPr lang="en-US" sz="1200" b="1" kern="1200" dirty="0" smtClean="0">
                <a:solidFill>
                  <a:schemeClr val="tx1"/>
                </a:solidFill>
                <a:latin typeface="+mn-lt"/>
                <a:ea typeface="+mn-ea"/>
                <a:cs typeface="+mn-cs"/>
              </a:rPr>
              <a:t>People associate clarity of writing with clarity of thinking. </a:t>
            </a:r>
            <a:r>
              <a:rPr lang="el-GR" sz="1200" b="1" kern="1200" dirty="0" smtClean="0">
                <a:solidFill>
                  <a:schemeClr val="tx1"/>
                </a:solidFill>
                <a:latin typeface="+mn-lt"/>
                <a:ea typeface="+mn-ea"/>
                <a:cs typeface="+mn-cs"/>
              </a:rPr>
              <a:t>( δομημένη</a:t>
            </a:r>
            <a:r>
              <a:rPr lang="el-GR" sz="1200" b="1"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 </a:t>
            </a:r>
            <a:r>
              <a:rPr lang="el-GR" sz="1200" b="1" kern="1200" baseline="0" dirty="0" smtClean="0">
                <a:solidFill>
                  <a:schemeClr val="tx1"/>
                </a:solidFill>
                <a:latin typeface="+mn-lt"/>
                <a:ea typeface="+mn-ea"/>
                <a:cs typeface="+mn-cs"/>
              </a:rPr>
              <a:t>συγκροτημένη σκέψη )</a:t>
            </a:r>
            <a:endParaRPr lang="el-GR"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They associate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accurate writing with a broader ability to pay attention to detail</a:t>
            </a:r>
            <a:endParaRPr lang="el-GR" sz="1200" kern="1200" baseline="0" dirty="0" smtClean="0">
              <a:solidFill>
                <a:schemeClr val="tx1"/>
              </a:solidFill>
              <a:latin typeface="+mn-lt"/>
              <a:ea typeface="+mn-ea"/>
              <a:cs typeface="+mn-cs"/>
            </a:endParaRPr>
          </a:p>
          <a:p>
            <a:endParaRPr lang="el-GR" dirty="0"/>
          </a:p>
        </p:txBody>
      </p:sp>
      <p:sp>
        <p:nvSpPr>
          <p:cNvPr id="4" name="Slide Number Placeholder 3"/>
          <p:cNvSpPr>
            <a:spLocks noGrp="1"/>
          </p:cNvSpPr>
          <p:nvPr>
            <p:ph type="sldNum" sz="quarter" idx="10"/>
          </p:nvPr>
        </p:nvSpPr>
        <p:spPr/>
        <p:txBody>
          <a:bodyPr/>
          <a:lstStyle/>
          <a:p>
            <a:fld id="{BF3C7FEB-7E8A-498D-BA72-3BEC3CE06E91}" type="slidenum">
              <a:rPr lang="el-GR" smtClean="0"/>
              <a:pPr/>
              <a:t>6</a:t>
            </a:fld>
            <a:endParaRPr lang="el-G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rgbClr val="FF6600"/>
              </a:buClr>
              <a:buSzPct val="90000"/>
              <a:buFont typeface="Wingdings" pitchFamily="2" charset="2"/>
              <a:buChar char="ü"/>
            </a:pPr>
            <a:r>
              <a:rPr lang="el-GR" sz="1200" dirty="0" smtClean="0"/>
              <a:t>Πως ερμηνεύετε το τι βλέπετε</a:t>
            </a:r>
            <a:r>
              <a:rPr lang="en-US" sz="1200" dirty="0" smtClean="0"/>
              <a:t>;</a:t>
            </a:r>
            <a:endParaRPr lang="el-GR" sz="1200" dirty="0" smtClean="0"/>
          </a:p>
          <a:p>
            <a:pPr>
              <a:buClr>
                <a:srgbClr val="FF6600"/>
              </a:buClr>
              <a:buSzPct val="90000"/>
              <a:buFont typeface="Wingdings" pitchFamily="2" charset="2"/>
              <a:buChar char="ü"/>
            </a:pPr>
            <a:r>
              <a:rPr lang="el-GR" sz="1200" dirty="0" smtClean="0"/>
              <a:t>Τι επηρέασε την αντίληψη σας</a:t>
            </a:r>
            <a:r>
              <a:rPr lang="en-US" sz="1200" dirty="0" smtClean="0"/>
              <a:t>;</a:t>
            </a:r>
          </a:p>
          <a:p>
            <a:pPr>
              <a:buClr>
                <a:srgbClr val="FF6600"/>
              </a:buClr>
              <a:buSzPct val="90000"/>
              <a:buFont typeface="Wingdings" pitchFamily="2" charset="2"/>
              <a:buChar char="ü"/>
            </a:pPr>
            <a:r>
              <a:rPr lang="el-GR" sz="1200" dirty="0" smtClean="0"/>
              <a:t>Τι βαθμό αληθοφάνειας έχει η αντίληψη σας</a:t>
            </a:r>
            <a:r>
              <a:rPr lang="en-US" sz="1200" dirty="0" smtClean="0"/>
              <a:t>;</a:t>
            </a:r>
            <a:endParaRPr lang="el-GR" sz="1200" dirty="0" smtClean="0"/>
          </a:p>
          <a:p>
            <a:endParaRPr lang="el-GR" sz="1200" kern="1200" baseline="0" dirty="0" smtClean="0">
              <a:solidFill>
                <a:schemeClr val="tx1"/>
              </a:solidFill>
              <a:latin typeface="+mn-lt"/>
              <a:ea typeface="+mn-ea"/>
              <a:cs typeface="+mn-cs"/>
            </a:endParaRPr>
          </a:p>
          <a:p>
            <a:pPr marL="754063" lvl="1" indent="-354013">
              <a:spcAft>
                <a:spcPts val="600"/>
              </a:spcAft>
              <a:buClr>
                <a:srgbClr val="FF6600"/>
              </a:buClr>
              <a:buSzPct val="93000"/>
              <a:buFont typeface="Wingdings" pitchFamily="2" charset="2"/>
              <a:buChar char="§"/>
            </a:pPr>
            <a:r>
              <a:rPr lang="el-GR" sz="2000" dirty="0" smtClean="0">
                <a:latin typeface="Arial" pitchFamily="34" charset="0"/>
                <a:cs typeface="Arial" pitchFamily="34" charset="0"/>
              </a:rPr>
              <a:t>Ο τρόπος με τον οποίο ερμηνεύουμε τα δεδομένα και τις πληροφορίες που λαμβάνουμε από το περιβάλλον μας</a:t>
            </a:r>
            <a:endParaRPr lang="el-GR" sz="2000" dirty="0" smtClean="0"/>
          </a:p>
          <a:p>
            <a:pPr lvl="1">
              <a:buClr>
                <a:srgbClr val="FF6600"/>
              </a:buClr>
              <a:buSzPct val="90000"/>
            </a:pPr>
            <a:r>
              <a:rPr lang="el-GR" sz="2100" dirty="0" smtClean="0">
                <a:latin typeface="Arial" pitchFamily="34" charset="0"/>
                <a:cs typeface="Arial" pitchFamily="34" charset="0"/>
              </a:rPr>
              <a:t>Λειτουργούν ασυναίσθητα στο υποσυνείδητο</a:t>
            </a:r>
          </a:p>
          <a:p>
            <a:pPr lvl="1">
              <a:buClr>
                <a:srgbClr val="FF6600"/>
              </a:buClr>
              <a:buSzPct val="90000"/>
            </a:pPr>
            <a:r>
              <a:rPr lang="el-GR" sz="2100" dirty="0" smtClean="0">
                <a:latin typeface="Arial" pitchFamily="34" charset="0"/>
                <a:cs typeface="Arial" pitchFamily="34" charset="0"/>
              </a:rPr>
              <a:t>Υποκειμενικές και επιλεκτικές </a:t>
            </a:r>
          </a:p>
          <a:p>
            <a:pPr lvl="1">
              <a:buClr>
                <a:srgbClr val="FF6600"/>
              </a:buClr>
              <a:buSzPct val="90000"/>
            </a:pPr>
            <a:r>
              <a:rPr lang="el-GR" sz="2100" dirty="0" smtClean="0">
                <a:latin typeface="Arial" pitchFamily="34" charset="0"/>
                <a:cs typeface="Arial" pitchFamily="34" charset="0"/>
              </a:rPr>
              <a:t>Είναι εσφαλμένες ή ανακριβείς </a:t>
            </a:r>
          </a:p>
          <a:p>
            <a:pPr lvl="1">
              <a:buClr>
                <a:srgbClr val="FF6600"/>
              </a:buClr>
              <a:buSzPct val="90000"/>
            </a:pPr>
            <a:r>
              <a:rPr lang="el-GR" sz="2100" dirty="0" smtClean="0">
                <a:latin typeface="Arial" pitchFamily="34" charset="0"/>
                <a:cs typeface="Arial" pitchFamily="34" charset="0"/>
              </a:rPr>
              <a:t>Δημιουργούν πραγματικότητα</a:t>
            </a:r>
          </a:p>
          <a:p>
            <a:endParaRPr lang="el-GR" sz="1200" kern="1200" baseline="0" dirty="0" smtClean="0">
              <a:solidFill>
                <a:schemeClr val="tx1"/>
              </a:solidFill>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GB" dirty="0" smtClean="0"/>
              <a:t>Forming concussions on the basis of the first impression the candidate made</a:t>
            </a:r>
          </a:p>
          <a:p>
            <a:pPr marL="0" marR="0" lvl="2" indent="0" algn="l" defTabSz="914400" rtl="0" eaLnBrk="1" fontAlgn="auto" latinLnBrk="0" hangingPunct="1">
              <a:lnSpc>
                <a:spcPct val="100000"/>
              </a:lnSpc>
              <a:spcBef>
                <a:spcPts val="0"/>
              </a:spcBef>
              <a:spcAft>
                <a:spcPts val="0"/>
              </a:spcAft>
              <a:buClrTx/>
              <a:buSzTx/>
              <a:buFontTx/>
              <a:buNone/>
              <a:tabLst/>
              <a:defRPr/>
            </a:pPr>
            <a:r>
              <a:rPr lang="en-GB" dirty="0" smtClean="0"/>
              <a:t>Unfavourable 1</a:t>
            </a:r>
            <a:r>
              <a:rPr lang="en-GB" baseline="30000" dirty="0" smtClean="0"/>
              <a:t>st</a:t>
            </a:r>
            <a:r>
              <a:rPr lang="en-GB" dirty="0" smtClean="0"/>
              <a:t> impression is </a:t>
            </a:r>
            <a:r>
              <a:rPr lang="en-GB" b="1" dirty="0" smtClean="0"/>
              <a:t>more resistant to change </a:t>
            </a:r>
            <a:r>
              <a:rPr lang="en-GB" dirty="0" smtClean="0"/>
              <a:t>than a positive one </a:t>
            </a:r>
            <a:endParaRPr lang="el-GR"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l-GR" dirty="0" smtClean="0"/>
          </a:p>
          <a:p>
            <a:pPr>
              <a:lnSpc>
                <a:spcPct val="120000"/>
              </a:lnSpc>
              <a:buClr>
                <a:schemeClr val="tx2"/>
              </a:buClr>
              <a:buSzPct val="100000"/>
            </a:pPr>
            <a:r>
              <a:rPr lang="en-GB" sz="2800" b="1" dirty="0" smtClean="0">
                <a:solidFill>
                  <a:srgbClr val="FFFF66"/>
                </a:solidFill>
              </a:rPr>
              <a:t>Stereotypes  </a:t>
            </a:r>
            <a:endParaRPr lang="en-GB" b="1" dirty="0" smtClean="0">
              <a:solidFill>
                <a:srgbClr val="FFFF66"/>
              </a:solidFill>
            </a:endParaRPr>
          </a:p>
          <a:p>
            <a:pPr marL="265113" lvl="2" indent="-265113">
              <a:buClr>
                <a:schemeClr val="tx2"/>
              </a:buClr>
              <a:buSzPct val="105000"/>
              <a:buFont typeface="Wingdings" pitchFamily="2" charset="2"/>
              <a:buChar char="D"/>
            </a:pPr>
            <a:endParaRPr lang="en-GB" sz="100" dirty="0" smtClean="0"/>
          </a:p>
          <a:p>
            <a:pPr marL="265113" lvl="2" indent="-265113">
              <a:buClr>
                <a:schemeClr val="tx2"/>
              </a:buClr>
              <a:buSzPct val="105000"/>
              <a:buFont typeface="Wingdings" pitchFamily="2" charset="2"/>
              <a:buChar char="D"/>
            </a:pPr>
            <a:r>
              <a:rPr lang="en-GB" dirty="0" smtClean="0"/>
              <a:t>The tendency to attribute positive or negative characteristics to a person on the basis of a general category. </a:t>
            </a:r>
            <a:r>
              <a:rPr lang="el-GR" dirty="0" smtClean="0"/>
              <a:t>( </a:t>
            </a:r>
            <a:r>
              <a:rPr lang="en-US" dirty="0" smtClean="0"/>
              <a:t>nationality, gender, religion )</a:t>
            </a:r>
            <a:endParaRPr lang="en-GB" dirty="0" smtClean="0"/>
          </a:p>
          <a:p>
            <a:pPr marL="265113" lvl="2" indent="-265113">
              <a:buClr>
                <a:schemeClr val="tx2"/>
              </a:buClr>
              <a:buSzPct val="105000"/>
              <a:buFont typeface="Wingdings" pitchFamily="2" charset="2"/>
              <a:buChar char="D"/>
            </a:pPr>
            <a:r>
              <a:rPr lang="en-GB" dirty="0" smtClean="0"/>
              <a:t>The candidate is judged favourably or unfavourably solely on the basis of the particular group / category to which is perceived that he / she belongs.</a:t>
            </a:r>
          </a:p>
          <a:p>
            <a:pPr marL="265113" lvl="2" indent="-265113">
              <a:buClr>
                <a:schemeClr val="tx2"/>
              </a:buClr>
              <a:buSzPct val="105000"/>
              <a:buFont typeface="Wingdings" pitchFamily="2" charset="2"/>
              <a:buChar char="D"/>
            </a:pPr>
            <a:r>
              <a:rPr lang="en-GB" dirty="0" smtClean="0">
                <a:solidFill>
                  <a:schemeClr val="tx2"/>
                </a:solidFill>
              </a:rPr>
              <a:t>Stereotypes are one of the main cause of </a:t>
            </a:r>
            <a:r>
              <a:rPr lang="en-GB" dirty="0" err="1" smtClean="0">
                <a:solidFill>
                  <a:schemeClr val="tx2"/>
                </a:solidFill>
              </a:rPr>
              <a:t>discrim</a:t>
            </a:r>
            <a:r>
              <a:rPr lang="en-US" dirty="0" err="1" smtClean="0">
                <a:solidFill>
                  <a:schemeClr val="tx2"/>
                </a:solidFill>
              </a:rPr>
              <a:t>ination</a:t>
            </a:r>
            <a:r>
              <a:rPr lang="en-US" baseline="0" dirty="0" smtClean="0">
                <a:solidFill>
                  <a:schemeClr val="tx2"/>
                </a:solidFill>
              </a:rPr>
              <a:t> </a:t>
            </a:r>
          </a:p>
          <a:p>
            <a:pPr marL="265113" lvl="2" indent="-265113">
              <a:buClr>
                <a:schemeClr val="tx2"/>
              </a:buClr>
              <a:buSzPct val="105000"/>
              <a:buFont typeface="Wingdings" pitchFamily="2" charset="2"/>
              <a:buChar char="D"/>
            </a:pPr>
            <a:endParaRPr lang="en-US" baseline="0" dirty="0" smtClean="0">
              <a:solidFill>
                <a:schemeClr val="tx2"/>
              </a:solidFill>
            </a:endParaRPr>
          </a:p>
          <a:p>
            <a:pPr>
              <a:lnSpc>
                <a:spcPct val="120000"/>
              </a:lnSpc>
              <a:buClr>
                <a:schemeClr val="tx2"/>
              </a:buClr>
              <a:buSzPct val="100000"/>
            </a:pPr>
            <a:r>
              <a:rPr lang="en-GB" sz="2800" b="1" dirty="0" smtClean="0">
                <a:solidFill>
                  <a:srgbClr val="FFFF66"/>
                </a:solidFill>
              </a:rPr>
              <a:t>. </a:t>
            </a:r>
            <a:r>
              <a:rPr lang="en-GB" sz="2800" b="1" u="sng" dirty="0" smtClean="0">
                <a:solidFill>
                  <a:srgbClr val="FFFF66"/>
                </a:solidFill>
              </a:rPr>
              <a:t>Halo effect   </a:t>
            </a:r>
            <a:endParaRPr lang="en-GB" b="1" u="sng" dirty="0" smtClean="0">
              <a:solidFill>
                <a:srgbClr val="FFFF66"/>
              </a:solidFill>
            </a:endParaRPr>
          </a:p>
          <a:p>
            <a:pPr marL="265113" lvl="2" indent="-265113">
              <a:buClr>
                <a:schemeClr val="tx2"/>
              </a:buClr>
              <a:buSzPct val="105000"/>
              <a:buFont typeface="Wingdings" pitchFamily="2" charset="2"/>
              <a:buChar char="D"/>
            </a:pPr>
            <a:endParaRPr lang="en-GB" sz="200" dirty="0" smtClean="0"/>
          </a:p>
          <a:p>
            <a:pPr marL="265113" lvl="2" indent="-265113">
              <a:buClr>
                <a:schemeClr val="tx2"/>
              </a:buClr>
              <a:buSzPct val="105000"/>
              <a:buFont typeface="Wingdings" pitchFamily="2" charset="2"/>
              <a:buChar char="D"/>
            </a:pPr>
            <a:r>
              <a:rPr lang="en-GB" dirty="0" smtClean="0"/>
              <a:t>Perception about a person is formulated on the basis of </a:t>
            </a:r>
            <a:r>
              <a:rPr lang="en-GB" dirty="0" smtClean="0">
                <a:solidFill>
                  <a:srgbClr val="FFFF00"/>
                </a:solidFill>
              </a:rPr>
              <a:t>ONE / single </a:t>
            </a:r>
            <a:r>
              <a:rPr lang="en-GB" dirty="0" smtClean="0"/>
              <a:t>favourable / unfavourable trait. </a:t>
            </a:r>
          </a:p>
          <a:p>
            <a:pPr marL="265113" lvl="2" indent="-265113">
              <a:buClr>
                <a:schemeClr val="tx2"/>
              </a:buClr>
              <a:buSzPct val="105000"/>
              <a:buFont typeface="Wingdings" pitchFamily="2" charset="2"/>
              <a:buChar char="D"/>
            </a:pPr>
            <a:r>
              <a:rPr lang="en-GB" dirty="0" smtClean="0"/>
              <a:t>The halo effect may shut  out other relevant and  significant traits of the candidate which can make a difference </a:t>
            </a:r>
          </a:p>
          <a:p>
            <a:pPr marL="265113" lvl="2" indent="-265113">
              <a:buClr>
                <a:schemeClr val="tx2"/>
              </a:buClr>
              <a:buSzPct val="105000"/>
              <a:buFont typeface="Wingdings" pitchFamily="2" charset="2"/>
              <a:buChar char="D"/>
            </a:pPr>
            <a:r>
              <a:rPr lang="en-GB" dirty="0" smtClean="0"/>
              <a:t> The halo affects the interviewer from taking a complete and accurate picture of the candidate. ( </a:t>
            </a:r>
            <a:r>
              <a:rPr lang="el-GR" dirty="0" smtClean="0"/>
              <a:t>σφαιρική</a:t>
            </a:r>
            <a:r>
              <a:rPr lang="el-GR" baseline="0" dirty="0" smtClean="0"/>
              <a:t> και ολοκληρωμένη εικόνα για τον υποψήφιο)</a:t>
            </a:r>
            <a:endParaRPr lang="en-GB" dirty="0" smtClean="0"/>
          </a:p>
          <a:p>
            <a:pPr marL="265113" lvl="2" indent="-265113">
              <a:buClr>
                <a:schemeClr val="tx2"/>
              </a:buClr>
              <a:buSzPct val="105000"/>
              <a:buFont typeface="Wingdings" pitchFamily="2" charset="2"/>
              <a:buChar char="D"/>
            </a:pPr>
            <a:endParaRPr lang="en-US" baseline="0" dirty="0" smtClean="0">
              <a:solidFill>
                <a:schemeClr val="tx2"/>
              </a:solidFill>
            </a:endParaRPr>
          </a:p>
          <a:p>
            <a:pPr>
              <a:lnSpc>
                <a:spcPct val="120000"/>
              </a:lnSpc>
              <a:buClr>
                <a:schemeClr val="tx2"/>
              </a:buClr>
              <a:buSzPct val="100000"/>
            </a:pPr>
            <a:r>
              <a:rPr lang="en-GB" sz="2800" b="1" dirty="0" smtClean="0">
                <a:solidFill>
                  <a:srgbClr val="FFFF66"/>
                </a:solidFill>
              </a:rPr>
              <a:t>. Similarity error   </a:t>
            </a:r>
            <a:endParaRPr lang="en-GB" b="1" dirty="0" smtClean="0">
              <a:solidFill>
                <a:srgbClr val="FFFF66"/>
              </a:solidFill>
            </a:endParaRPr>
          </a:p>
          <a:p>
            <a:pPr marL="265113" lvl="2" indent="-265113">
              <a:buClr>
                <a:schemeClr val="tx2"/>
              </a:buClr>
              <a:buSzPct val="105000"/>
              <a:buFont typeface="Wingdings" pitchFamily="2" charset="2"/>
              <a:buChar char="D"/>
            </a:pPr>
            <a:r>
              <a:rPr lang="en-GB" dirty="0" smtClean="0"/>
              <a:t>Interviewers are positively predisposed towards job candidates that  are similar to them in terms of background interests, hobbies etc.</a:t>
            </a:r>
          </a:p>
          <a:p>
            <a:pPr marL="265113" lvl="2" indent="-265113">
              <a:lnSpc>
                <a:spcPct val="120000"/>
              </a:lnSpc>
              <a:buClr>
                <a:schemeClr val="tx2"/>
              </a:buClr>
              <a:buSzPct val="105000"/>
              <a:buNone/>
            </a:pPr>
            <a:endParaRPr lang="en-GB" dirty="0" smtClean="0"/>
          </a:p>
          <a:p>
            <a:pPr>
              <a:lnSpc>
                <a:spcPct val="120000"/>
              </a:lnSpc>
              <a:buClr>
                <a:schemeClr val="tx2"/>
              </a:buClr>
              <a:buSzPct val="100000"/>
            </a:pPr>
            <a:r>
              <a:rPr lang="en-GB" sz="2800" b="1" dirty="0" smtClean="0">
                <a:solidFill>
                  <a:srgbClr val="FFFF66"/>
                </a:solidFill>
              </a:rPr>
              <a:t>5. Contrast errors    </a:t>
            </a:r>
            <a:endParaRPr lang="en-GB" b="1" dirty="0" smtClean="0">
              <a:solidFill>
                <a:srgbClr val="FFFF66"/>
              </a:solidFill>
            </a:endParaRPr>
          </a:p>
          <a:p>
            <a:pPr marL="265113" lvl="2" indent="-265113">
              <a:buClr>
                <a:schemeClr val="tx2"/>
              </a:buClr>
              <a:buSzPct val="105000"/>
              <a:buFont typeface="Wingdings" pitchFamily="2" charset="2"/>
              <a:buChar char="D"/>
            </a:pPr>
            <a:endParaRPr lang="en-GB" sz="200" dirty="0" smtClean="0"/>
          </a:p>
          <a:p>
            <a:pPr marL="265113" lvl="2" indent="-265113">
              <a:buClr>
                <a:schemeClr val="tx2"/>
              </a:buClr>
              <a:buSzPct val="105000"/>
              <a:buFont typeface="Wingdings" pitchFamily="2" charset="2"/>
              <a:buChar char="D"/>
            </a:pPr>
            <a:r>
              <a:rPr lang="en-GB" dirty="0" smtClean="0"/>
              <a:t>The tendency to compare candidates to other candidates interviewed at the same time rather than </a:t>
            </a:r>
          </a:p>
          <a:p>
            <a:pPr marL="265113" lvl="2" indent="-265113">
              <a:buClr>
                <a:schemeClr val="tx2"/>
              </a:buClr>
              <a:buSzPct val="105000"/>
              <a:buFont typeface="Wingdings" pitchFamily="2" charset="2"/>
              <a:buChar char="D"/>
            </a:pPr>
            <a:endParaRPr lang="el-GR" dirty="0" smtClean="0"/>
          </a:p>
          <a:p>
            <a:endParaRPr lang="el-GR"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F3C7FEB-7E8A-498D-BA72-3BEC3CE06E91}" type="slidenum">
              <a:rPr lang="el-GR" smtClean="0"/>
              <a:pPr/>
              <a:t>42</a:t>
            </a:fld>
            <a:endParaRPr lang="el-G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600"/>
              </a:spcAft>
              <a:buSzPct val="90000"/>
              <a:buFont typeface="Wingdings 2" pitchFamily="18" charset="2"/>
              <a:buChar char="R"/>
            </a:pPr>
            <a:r>
              <a:rPr lang="en-US" dirty="0"/>
              <a:t> </a:t>
            </a:r>
            <a:r>
              <a:rPr lang="el-GR" sz="1200" dirty="0" smtClean="0">
                <a:latin typeface="Arial" pitchFamily="34" charset="0"/>
                <a:cs typeface="Arial" pitchFamily="34" charset="0"/>
              </a:rPr>
              <a:t>Μοιραστείτε με άλλους τις σκέψεις σας – 2</a:t>
            </a:r>
            <a:r>
              <a:rPr lang="el-GR" sz="1200" baseline="30000" dirty="0" smtClean="0">
                <a:latin typeface="Arial" pitchFamily="34" charset="0"/>
                <a:cs typeface="Arial" pitchFamily="34" charset="0"/>
              </a:rPr>
              <a:t>η</a:t>
            </a:r>
            <a:r>
              <a:rPr lang="el-GR" sz="1200" dirty="0" smtClean="0">
                <a:latin typeface="Arial" pitchFamily="34" charset="0"/>
                <a:cs typeface="Arial" pitchFamily="34" charset="0"/>
              </a:rPr>
              <a:t> ή και 3</a:t>
            </a:r>
            <a:r>
              <a:rPr lang="el-GR" sz="1200" baseline="30000" dirty="0" smtClean="0">
                <a:latin typeface="Arial" pitchFamily="34" charset="0"/>
                <a:cs typeface="Arial" pitchFamily="34" charset="0"/>
              </a:rPr>
              <a:t>η</a:t>
            </a:r>
            <a:r>
              <a:rPr lang="el-GR" sz="1200" dirty="0" smtClean="0">
                <a:latin typeface="Arial" pitchFamily="34" charset="0"/>
                <a:cs typeface="Arial" pitchFamily="34" charset="0"/>
              </a:rPr>
              <a:t> γνώμη προτού ερμηνεύσετε</a:t>
            </a:r>
            <a:r>
              <a:rPr lang="el-GR" sz="1200" baseline="0" dirty="0" smtClean="0">
                <a:latin typeface="Arial" pitchFamily="34" charset="0"/>
                <a:cs typeface="Arial" pitchFamily="34" charset="0"/>
              </a:rPr>
              <a:t> / καταλήξετε σε συμπεράσματα </a:t>
            </a:r>
            <a:endParaRPr lang="el-GR" sz="1200" dirty="0" smtClean="0">
              <a:latin typeface="Arial" pitchFamily="34" charset="0"/>
              <a:cs typeface="Arial" pitchFamily="34" charset="0"/>
            </a:endParaRPr>
          </a:p>
          <a:p>
            <a:pPr>
              <a:spcAft>
                <a:spcPts val="600"/>
              </a:spcAft>
              <a:buSzPct val="90000"/>
              <a:buFont typeface="Wingdings 2" pitchFamily="18" charset="2"/>
              <a:buChar char="R"/>
            </a:pPr>
            <a:r>
              <a:rPr lang="el-GR" sz="1200" dirty="0" smtClean="0">
                <a:latin typeface="Arial" pitchFamily="34" charset="0"/>
                <a:cs typeface="Arial" pitchFamily="34" charset="0"/>
              </a:rPr>
              <a:t>Αποφύγετε όσο μπορείτε τις υποθέσεις – μη</a:t>
            </a:r>
            <a:r>
              <a:rPr lang="el-GR" sz="1200" baseline="0" dirty="0" smtClean="0">
                <a:latin typeface="Arial" pitchFamily="34" charset="0"/>
                <a:cs typeface="Arial" pitchFamily="34" charset="0"/>
              </a:rPr>
              <a:t> στηρίζεται της αποφάσεις σας σε υποθέσεις </a:t>
            </a:r>
            <a:r>
              <a:rPr lang="el-GR" sz="1200" dirty="0" smtClean="0">
                <a:latin typeface="Arial" pitchFamily="34" charset="0"/>
                <a:cs typeface="Arial" pitchFamily="34" charset="0"/>
              </a:rPr>
              <a:t> </a:t>
            </a:r>
          </a:p>
          <a:p>
            <a:pPr>
              <a:spcAft>
                <a:spcPts val="600"/>
              </a:spcAft>
              <a:buSzPct val="90000"/>
              <a:buFont typeface="Wingdings 2" pitchFamily="18" charset="2"/>
              <a:buChar char="R"/>
            </a:pPr>
            <a:r>
              <a:rPr lang="el-GR" sz="1200" dirty="0" smtClean="0">
                <a:latin typeface="Arial" pitchFamily="34" charset="0"/>
                <a:cs typeface="Arial" pitchFamily="34" charset="0"/>
              </a:rPr>
              <a:t> Μην κρίνετε – βγάζετε εύκολα –</a:t>
            </a:r>
            <a:r>
              <a:rPr lang="el-GR" sz="1200" baseline="0" dirty="0" smtClean="0">
                <a:latin typeface="Arial" pitchFamily="34" charset="0"/>
                <a:cs typeface="Arial" pitchFamily="34" charset="0"/>
              </a:rPr>
              <a:t> γρήγορα </a:t>
            </a:r>
            <a:r>
              <a:rPr lang="el-GR" sz="1200" dirty="0" smtClean="0">
                <a:latin typeface="Arial" pitchFamily="34" charset="0"/>
                <a:cs typeface="Arial" pitchFamily="34" charset="0"/>
              </a:rPr>
              <a:t>συμπεράσματα μόνο από την 1</a:t>
            </a:r>
            <a:r>
              <a:rPr lang="el-GR" sz="1200" baseline="30000" dirty="0" smtClean="0">
                <a:latin typeface="Arial" pitchFamily="34" charset="0"/>
                <a:cs typeface="Arial" pitchFamily="34" charset="0"/>
              </a:rPr>
              <a:t>η</a:t>
            </a:r>
            <a:r>
              <a:rPr lang="el-GR" sz="1200" dirty="0" smtClean="0">
                <a:latin typeface="Arial" pitchFamily="34" charset="0"/>
                <a:cs typeface="Arial" pitchFamily="34" charset="0"/>
              </a:rPr>
              <a:t> εντύπωση</a:t>
            </a:r>
          </a:p>
          <a:p>
            <a:pPr>
              <a:spcAft>
                <a:spcPts val="600"/>
              </a:spcAft>
              <a:buSzPct val="90000"/>
              <a:buFont typeface="Wingdings 2" pitchFamily="18" charset="2"/>
              <a:buChar char="R"/>
            </a:pPr>
            <a:r>
              <a:rPr lang="el-GR" sz="1200" dirty="0" smtClean="0">
                <a:latin typeface="Arial" pitchFamily="34" charset="0"/>
                <a:cs typeface="Arial" pitchFamily="34" charset="0"/>
              </a:rPr>
              <a:t>Διερευνήστε περαιτέρω – εις βάθος</a:t>
            </a:r>
            <a:r>
              <a:rPr lang="el-GR" sz="1200" baseline="0" dirty="0" smtClean="0">
                <a:latin typeface="Arial" pitchFamily="34" charset="0"/>
                <a:cs typeface="Arial" pitchFamily="34" charset="0"/>
              </a:rPr>
              <a:t> </a:t>
            </a:r>
            <a:endParaRPr lang="el-GR" sz="1200" dirty="0" smtClean="0">
              <a:latin typeface="Arial" pitchFamily="34" charset="0"/>
              <a:cs typeface="Arial" pitchFamily="34" charset="0"/>
            </a:endParaRPr>
          </a:p>
          <a:p>
            <a:pPr lvl="0">
              <a:spcAft>
                <a:spcPts val="600"/>
              </a:spcAft>
              <a:buSzPct val="90000"/>
              <a:buFont typeface="Wingdings 2" pitchFamily="18" charset="2"/>
              <a:buChar char="R"/>
            </a:pPr>
            <a:r>
              <a:rPr lang="el-GR" sz="1200" dirty="0" smtClean="0">
                <a:latin typeface="Arial" pitchFamily="34" charset="0"/>
                <a:cs typeface="Arial" pitchFamily="34" charset="0"/>
              </a:rPr>
              <a:t>Κάντε ανοικτές ερωτήσεις παρά</a:t>
            </a:r>
            <a:r>
              <a:rPr lang="el-GR" sz="1200" baseline="0" dirty="0" smtClean="0">
                <a:latin typeface="Arial" pitchFamily="34" charset="0"/>
                <a:cs typeface="Arial" pitchFamily="34" charset="0"/>
              </a:rPr>
              <a:t> υποθέσεις</a:t>
            </a:r>
            <a:endParaRPr lang="el-GR" sz="1200" dirty="0" smtClean="0">
              <a:latin typeface="Arial" pitchFamily="34" charset="0"/>
              <a:cs typeface="Arial" pitchFamily="34" charset="0"/>
            </a:endParaRPr>
          </a:p>
          <a:p>
            <a:pPr lvl="0">
              <a:spcAft>
                <a:spcPts val="600"/>
              </a:spcAft>
              <a:buSzPct val="90000"/>
              <a:buFont typeface="Wingdings 2" pitchFamily="18" charset="2"/>
              <a:buChar char="R"/>
            </a:pPr>
            <a:r>
              <a:rPr lang="el-GR" sz="1200" dirty="0" smtClean="0">
                <a:latin typeface="Arial" pitchFamily="34" charset="0"/>
                <a:cs typeface="Arial" pitchFamily="34" charset="0"/>
              </a:rPr>
              <a:t>Εξάγετε συμπεράσματα βάση στοιχείων / τεκμηρίων</a:t>
            </a:r>
          </a:p>
          <a:p>
            <a:pPr lvl="0">
              <a:spcAft>
                <a:spcPts val="600"/>
              </a:spcAft>
              <a:buSzPct val="90000"/>
              <a:buFont typeface="Wingdings 2" pitchFamily="18" charset="2"/>
              <a:buChar char="R"/>
            </a:pPr>
            <a:r>
              <a:rPr lang="el-GR" sz="1200" dirty="0" smtClean="0">
                <a:latin typeface="Arial" pitchFamily="34" charset="0"/>
                <a:cs typeface="Arial" pitchFamily="34" charset="0"/>
              </a:rPr>
              <a:t>Αποφύγετε την κατηγοριοποίηση και τις γενικεύσεις</a:t>
            </a:r>
          </a:p>
          <a:p>
            <a:pPr lvl="0">
              <a:spcAft>
                <a:spcPts val="600"/>
              </a:spcAft>
              <a:buSzPct val="90000"/>
              <a:buFont typeface="Wingdings 2" pitchFamily="18" charset="2"/>
              <a:buChar char="R"/>
            </a:pPr>
            <a:r>
              <a:rPr lang="el-GR" sz="1200" dirty="0" smtClean="0">
                <a:latin typeface="Arial" pitchFamily="34" charset="0"/>
                <a:cs typeface="Arial" pitchFamily="34" charset="0"/>
              </a:rPr>
              <a:t> Δείτε τα πράγματα από διαφορετική οπτική γωνία</a:t>
            </a:r>
          </a:p>
          <a:p>
            <a:pPr lvl="0">
              <a:spcAft>
                <a:spcPts val="600"/>
              </a:spcAft>
              <a:buSzPct val="90000"/>
              <a:buFont typeface="Wingdings 2" pitchFamily="18" charset="2"/>
              <a:buChar char="R"/>
            </a:pPr>
            <a:r>
              <a:rPr lang="el-GR" sz="1200" baseline="0" dirty="0" smtClean="0">
                <a:latin typeface="Arial" pitchFamily="34" charset="0"/>
                <a:cs typeface="Arial" pitchFamily="34" charset="0"/>
              </a:rPr>
              <a:t> Κατανοήστε ότι οι άλλοι βλέπουν τα πράγματα από τη δική τους οπτική γωνία – μην περιμένετε να σκέφτονται όπως εσείς </a:t>
            </a:r>
          </a:p>
          <a:p>
            <a:pPr lvl="0">
              <a:spcAft>
                <a:spcPts val="600"/>
              </a:spcAft>
              <a:buSzPct val="90000"/>
              <a:buFont typeface="Wingdings 2" pitchFamily="18" charset="2"/>
              <a:buChar char="R"/>
            </a:pPr>
            <a:r>
              <a:rPr lang="el-GR" sz="1200" baseline="0" dirty="0" smtClean="0">
                <a:latin typeface="Arial" pitchFamily="34" charset="0"/>
                <a:cs typeface="Arial" pitchFamily="34" charset="0"/>
              </a:rPr>
              <a:t> Διασταυρώστε τα δεδομένα / πληροφορίες </a:t>
            </a:r>
          </a:p>
          <a:p>
            <a:pPr lvl="0">
              <a:spcAft>
                <a:spcPts val="600"/>
              </a:spcAft>
              <a:buSzPct val="90000"/>
              <a:buFont typeface="Wingdings 2" pitchFamily="18" charset="2"/>
              <a:buChar char="R"/>
            </a:pPr>
            <a:r>
              <a:rPr lang="el-GR" sz="1200" baseline="0" dirty="0" smtClean="0">
                <a:latin typeface="Arial" pitchFamily="34" charset="0"/>
                <a:cs typeface="Arial" pitchFamily="34" charset="0"/>
              </a:rPr>
              <a:t> Διαχωρίστε το προσωπικό / κοινωνικό στυλ από το αποτέλεσμα </a:t>
            </a:r>
            <a:endParaRPr lang="el-GR" sz="1200" dirty="0" smtClean="0">
              <a:latin typeface="Arial" pitchFamily="34" charset="0"/>
              <a:cs typeface="Arial" pitchFamily="34" charset="0"/>
            </a:endParaRPr>
          </a:p>
          <a:p>
            <a:endParaRPr lang="el-GR" dirty="0" smtClean="0"/>
          </a:p>
          <a:p>
            <a:pPr marL="354013" lvl="2" indent="-354013">
              <a:spcAft>
                <a:spcPts val="600"/>
              </a:spcAft>
              <a:buClr>
                <a:srgbClr val="FF6600"/>
              </a:buClr>
              <a:buSzPct val="100000"/>
              <a:buFont typeface="Wingdings 2" pitchFamily="18" charset="2"/>
              <a:buChar char="R"/>
            </a:pPr>
            <a:r>
              <a:rPr lang="el-GR" sz="2400" dirty="0" smtClean="0">
                <a:latin typeface="Arial" pitchFamily="34" charset="0"/>
                <a:cs typeface="Arial" pitchFamily="34" charset="0"/>
              </a:rPr>
              <a:t>Εξέτασε το ταξίδι σου στην σκάλα πριν καταλήξεις σε πλάνο / απόφαση</a:t>
            </a:r>
          </a:p>
          <a:p>
            <a:pPr marL="811213" lvl="3" indent="-354013">
              <a:spcAft>
                <a:spcPts val="600"/>
              </a:spcAft>
              <a:buClr>
                <a:srgbClr val="FF6600"/>
              </a:buClr>
              <a:buSzPct val="90000"/>
              <a:buFont typeface="Arial" pitchFamily="34" charset="0"/>
              <a:buChar char="►"/>
            </a:pPr>
            <a:r>
              <a:rPr lang="el-GR" sz="2400" dirty="0" smtClean="0">
                <a:latin typeface="Arial" pitchFamily="34" charset="0"/>
                <a:cs typeface="Arial" pitchFamily="34" charset="0"/>
              </a:rPr>
              <a:t>Κατανόησε τη σκέψη σου </a:t>
            </a:r>
          </a:p>
          <a:p>
            <a:pPr marL="811213" lvl="3" indent="-354013">
              <a:spcAft>
                <a:spcPts val="600"/>
              </a:spcAft>
              <a:buClr>
                <a:srgbClr val="FF6600"/>
              </a:buClr>
              <a:buSzPct val="90000"/>
              <a:buFont typeface="Arial" pitchFamily="34" charset="0"/>
              <a:buChar char="►"/>
            </a:pPr>
            <a:r>
              <a:rPr lang="el-GR" sz="2400" dirty="0" smtClean="0">
                <a:latin typeface="Arial" pitchFamily="34" charset="0"/>
                <a:cs typeface="Arial" pitchFamily="34" charset="0"/>
              </a:rPr>
              <a:t>Κάνε ερωτήσεις </a:t>
            </a:r>
          </a:p>
          <a:p>
            <a:pPr marL="811213" lvl="3" indent="-354013">
              <a:spcAft>
                <a:spcPts val="600"/>
              </a:spcAft>
              <a:buClr>
                <a:srgbClr val="FF6600"/>
              </a:buClr>
              <a:buSzPct val="90000"/>
              <a:buFont typeface="Arial" pitchFamily="34" charset="0"/>
              <a:buChar char="►"/>
            </a:pPr>
            <a:r>
              <a:rPr lang="el-GR" sz="2400" dirty="0" smtClean="0">
                <a:latin typeface="Arial" pitchFamily="34" charset="0"/>
                <a:cs typeface="Arial" pitchFamily="34" charset="0"/>
              </a:rPr>
              <a:t>Έλεγξε τις σκέψεις σου / προβληματισμούς</a:t>
            </a:r>
            <a:r>
              <a:rPr lang="el-GR" sz="2400" baseline="0" dirty="0" smtClean="0">
                <a:latin typeface="Arial" pitchFamily="34" charset="0"/>
                <a:cs typeface="Arial" pitchFamily="34" charset="0"/>
              </a:rPr>
              <a:t> σου </a:t>
            </a:r>
            <a:r>
              <a:rPr lang="el-GR" sz="2400" dirty="0" smtClean="0">
                <a:latin typeface="Arial" pitchFamily="34" charset="0"/>
                <a:cs typeface="Arial" pitchFamily="34" charset="0"/>
              </a:rPr>
              <a:t>με άλλους</a:t>
            </a:r>
          </a:p>
          <a:p>
            <a:pPr marL="811213" lvl="3" indent="-354013">
              <a:spcAft>
                <a:spcPts val="600"/>
              </a:spcAft>
              <a:buClr>
                <a:srgbClr val="FF6600"/>
              </a:buClr>
              <a:buSzPct val="90000"/>
              <a:buFont typeface="Arial" pitchFamily="34" charset="0"/>
              <a:buChar char="►"/>
            </a:pPr>
            <a:r>
              <a:rPr lang="el-GR" sz="2400" dirty="0" smtClean="0">
                <a:latin typeface="Arial" pitchFamily="34" charset="0"/>
                <a:cs typeface="Arial" pitchFamily="34" charset="0"/>
              </a:rPr>
              <a:t>Επαληθεύεστε</a:t>
            </a:r>
            <a:r>
              <a:rPr lang="el-GR" sz="2400" baseline="0" dirty="0" smtClean="0">
                <a:latin typeface="Arial" pitchFamily="34" charset="0"/>
                <a:cs typeface="Arial" pitchFamily="34" charset="0"/>
              </a:rPr>
              <a:t> τις </a:t>
            </a:r>
            <a:r>
              <a:rPr lang="el-GR" sz="2400" dirty="0" smtClean="0">
                <a:latin typeface="Arial" pitchFamily="34" charset="0"/>
                <a:cs typeface="Arial" pitchFamily="34" charset="0"/>
              </a:rPr>
              <a:t>υποθέσεις – Καλύτερα μην κάνετε υποθέσεις</a:t>
            </a:r>
            <a:r>
              <a:rPr lang="el-GR" sz="2400" baseline="0" dirty="0" smtClean="0">
                <a:latin typeface="Arial" pitchFamily="34" charset="0"/>
                <a:cs typeface="Arial" pitchFamily="34" charset="0"/>
              </a:rPr>
              <a:t> για το πλάνο δράσεις / σκέψεις των άλλων</a:t>
            </a:r>
            <a:r>
              <a:rPr lang="en-US" sz="2400" dirty="0" smtClean="0">
                <a:latin typeface="Eras Demi ITC" pitchFamily="34" charset="0"/>
              </a:rPr>
              <a:t> </a:t>
            </a:r>
            <a:r>
              <a:rPr lang="el-GR" sz="2400" dirty="0" smtClean="0">
                <a:latin typeface="Eras Demi ITC" pitchFamily="34" charset="0"/>
              </a:rPr>
              <a:t>-</a:t>
            </a:r>
            <a:r>
              <a:rPr lang="el-GR" sz="2400" baseline="0" dirty="0" smtClean="0">
                <a:latin typeface="Eras Demi ITC" pitchFamily="34" charset="0"/>
              </a:rPr>
              <a:t> </a:t>
            </a:r>
            <a:r>
              <a:rPr lang="en-US" sz="2400" dirty="0" smtClean="0">
                <a:latin typeface="Eras Demi ITC" pitchFamily="34" charset="0"/>
              </a:rPr>
              <a:t>In fact</a:t>
            </a:r>
            <a:r>
              <a:rPr lang="en-US" sz="2400" dirty="0" smtClean="0">
                <a:solidFill>
                  <a:srgbClr val="FF0000"/>
                </a:solidFill>
                <a:latin typeface="Eras Demi ITC" pitchFamily="34" charset="0"/>
              </a:rPr>
              <a:t>, </a:t>
            </a:r>
            <a:r>
              <a:rPr lang="en-US" sz="2400" dirty="0" smtClean="0">
                <a:ln>
                  <a:solidFill>
                    <a:schemeClr val="accent2"/>
                  </a:solidFill>
                </a:ln>
                <a:solidFill>
                  <a:srgbClr val="FF0000"/>
                </a:solidFill>
                <a:latin typeface="Eras Demi ITC" pitchFamily="34" charset="0"/>
              </a:rPr>
              <a:t>do not assume anything</a:t>
            </a:r>
            <a:r>
              <a:rPr lang="en-US" sz="2400" dirty="0" smtClean="0">
                <a:latin typeface="Eras Demi ITC" pitchFamily="34" charset="0"/>
              </a:rPr>
              <a:t>; always verify the things that you are thinking about the signals </a:t>
            </a:r>
            <a:r>
              <a:rPr lang="el-GR" sz="2400" dirty="0" smtClean="0">
                <a:latin typeface="Eras Demi ITC" pitchFamily="34" charset="0"/>
              </a:rPr>
              <a:t>(</a:t>
            </a:r>
            <a:r>
              <a:rPr lang="el-GR" sz="2400" baseline="0" dirty="0" smtClean="0">
                <a:latin typeface="Eras Demi ITC" pitchFamily="34" charset="0"/>
              </a:rPr>
              <a:t> σημάδια – μη λεκτικά μηνύματα ) </a:t>
            </a:r>
            <a:r>
              <a:rPr lang="en-US" sz="2400" dirty="0" smtClean="0">
                <a:latin typeface="Eras Demi ITC" pitchFamily="34" charset="0"/>
              </a:rPr>
              <a:t>the other person gives you. </a:t>
            </a:r>
          </a:p>
          <a:p>
            <a:pPr marL="811213" lvl="3" indent="-354013">
              <a:spcAft>
                <a:spcPts val="600"/>
              </a:spcAft>
              <a:buClr>
                <a:srgbClr val="FF6600"/>
              </a:buClr>
              <a:buSzPct val="90000"/>
              <a:buFont typeface="Arial" pitchFamily="34" charset="0"/>
              <a:buChar char="►"/>
            </a:pPr>
            <a:r>
              <a:rPr lang="el-GR" sz="2400" dirty="0" smtClean="0">
                <a:latin typeface="Arial" pitchFamily="34" charset="0"/>
                <a:cs typeface="Arial" pitchFamily="34" charset="0"/>
              </a:rPr>
              <a:t>Ερευνήστε για στοιχεία</a:t>
            </a:r>
          </a:p>
          <a:p>
            <a:pPr marL="811213" lvl="3" indent="-354013">
              <a:spcAft>
                <a:spcPts val="600"/>
              </a:spcAft>
              <a:buClr>
                <a:srgbClr val="FF6600"/>
              </a:buClr>
              <a:buSzPct val="90000"/>
              <a:buFont typeface="Arial" pitchFamily="34" charset="0"/>
              <a:buChar char="►"/>
            </a:pPr>
            <a:r>
              <a:rPr lang="el-GR" sz="2400" dirty="0" smtClean="0">
                <a:latin typeface="Arial" pitchFamily="34" charset="0"/>
                <a:cs typeface="Arial" pitchFamily="34" charset="0"/>
              </a:rPr>
              <a:t>Αποφύγετε</a:t>
            </a:r>
            <a:r>
              <a:rPr lang="el-GR" sz="2400" baseline="0" dirty="0" smtClean="0">
                <a:latin typeface="Arial" pitchFamily="34" charset="0"/>
                <a:cs typeface="Arial" pitchFamily="34" charset="0"/>
              </a:rPr>
              <a:t> συνήθη </a:t>
            </a:r>
            <a:r>
              <a:rPr lang="el-GR" sz="2400" dirty="0" smtClean="0">
                <a:latin typeface="Arial" pitchFamily="34" charset="0"/>
                <a:cs typeface="Arial" pitchFamily="34" charset="0"/>
              </a:rPr>
              <a:t>στερεότυπα   </a:t>
            </a:r>
          </a:p>
          <a:p>
            <a:pPr marL="760413" lvl="1" indent="-360363">
              <a:spcBef>
                <a:spcPts val="400"/>
              </a:spcBef>
              <a:spcAft>
                <a:spcPts val="400"/>
              </a:spcAft>
              <a:buClr>
                <a:schemeClr val="accent1"/>
              </a:buClr>
              <a:buSzPct val="90000"/>
              <a:buFont typeface="Arial" charset="0"/>
              <a:buChar char="►"/>
            </a:pPr>
            <a:r>
              <a:rPr lang="el-GR" sz="2400" dirty="0" smtClean="0">
                <a:latin typeface="Arial" pitchFamily="34" charset="0"/>
                <a:cs typeface="Arial" pitchFamily="34" charset="0"/>
              </a:rPr>
              <a:t>Κατανόηση αντίθετης άποψης </a:t>
            </a:r>
          </a:p>
          <a:p>
            <a:pPr marL="760413" lvl="1" indent="-360363">
              <a:spcBef>
                <a:spcPts val="400"/>
              </a:spcBef>
              <a:spcAft>
                <a:spcPts val="400"/>
              </a:spcAft>
              <a:buClr>
                <a:schemeClr val="accent1"/>
              </a:buClr>
              <a:buSzPct val="90000"/>
              <a:buFont typeface="Arial" charset="0"/>
              <a:buChar char="►"/>
            </a:pPr>
            <a:r>
              <a:rPr lang="el-GR" sz="2400" dirty="0" smtClean="0">
                <a:latin typeface="Arial" pitchFamily="34" charset="0"/>
                <a:cs typeface="Arial" pitchFamily="34" charset="0"/>
              </a:rPr>
              <a:t>Συμβουλευτείτε </a:t>
            </a:r>
          </a:p>
          <a:p>
            <a:pPr marL="760413" lvl="1" indent="-360363">
              <a:spcBef>
                <a:spcPts val="400"/>
              </a:spcBef>
              <a:spcAft>
                <a:spcPts val="400"/>
              </a:spcAft>
              <a:buClr>
                <a:schemeClr val="accent1"/>
              </a:buClr>
              <a:buSzPct val="90000"/>
              <a:buFont typeface="Arial" charset="0"/>
              <a:buChar char="►"/>
            </a:pPr>
            <a:r>
              <a:rPr lang="el-GR" sz="2400" dirty="0" smtClean="0">
                <a:latin typeface="Arial" pitchFamily="34" charset="0"/>
                <a:cs typeface="Arial" pitchFamily="34" charset="0"/>
              </a:rPr>
              <a:t>Ερευνήστε </a:t>
            </a:r>
            <a:endParaRPr lang="en-US" sz="2400" dirty="0" smtClean="0">
              <a:latin typeface="Arial" pitchFamily="34" charset="0"/>
              <a:cs typeface="Arial" pitchFamily="34" charset="0"/>
            </a:endParaRPr>
          </a:p>
          <a:p>
            <a:pPr marL="760413" lvl="1" indent="-360363">
              <a:spcBef>
                <a:spcPts val="400"/>
              </a:spcBef>
              <a:spcAft>
                <a:spcPts val="400"/>
              </a:spcAft>
              <a:buClr>
                <a:schemeClr val="accent1"/>
              </a:buClr>
              <a:buSzPct val="90000"/>
              <a:buFont typeface="Arial" charset="0"/>
              <a:buChar char="►"/>
            </a:pPr>
            <a:r>
              <a:rPr lang="el-GR" sz="2400" dirty="0" smtClean="0">
                <a:latin typeface="Arial" pitchFamily="34" charset="0"/>
                <a:cs typeface="Arial" pitchFamily="34" charset="0"/>
              </a:rPr>
              <a:t>Ρωτήστε παρά να υποθέτετε</a:t>
            </a:r>
          </a:p>
          <a:p>
            <a:pPr marL="760413" lvl="1" indent="-360363">
              <a:spcBef>
                <a:spcPts val="400"/>
              </a:spcBef>
              <a:spcAft>
                <a:spcPts val="400"/>
              </a:spcAft>
              <a:buClr>
                <a:schemeClr val="accent1"/>
              </a:buClr>
              <a:buSzPct val="90000"/>
              <a:buFont typeface="Arial" charset="0"/>
              <a:buChar char="►"/>
            </a:pPr>
            <a:r>
              <a:rPr lang="el-GR" sz="2400" dirty="0" smtClean="0">
                <a:latin typeface="Arial" pitchFamily="34" charset="0"/>
                <a:cs typeface="Arial" pitchFamily="34" charset="0"/>
              </a:rPr>
              <a:t>Δέστε τα πράγματα αλλιώς</a:t>
            </a:r>
          </a:p>
          <a:p>
            <a:pPr marL="335569" lvl="2" indent="-335569">
              <a:spcBef>
                <a:spcPts val="569"/>
              </a:spcBef>
              <a:spcAft>
                <a:spcPts val="569"/>
              </a:spcAft>
              <a:buClr>
                <a:srgbClr val="FF6600"/>
              </a:buClr>
              <a:buSzPct val="90000"/>
              <a:buFont typeface="Wingdings 2" pitchFamily="18" charset="2"/>
              <a:buChar char="R"/>
            </a:pPr>
            <a:endParaRPr lang="el-GR" dirty="0" smtClean="0"/>
          </a:p>
        </p:txBody>
      </p:sp>
      <p:sp>
        <p:nvSpPr>
          <p:cNvPr id="4" name="Slide Number Placeholder 3"/>
          <p:cNvSpPr>
            <a:spLocks noGrp="1"/>
          </p:cNvSpPr>
          <p:nvPr>
            <p:ph type="sldNum" sz="quarter" idx="10"/>
          </p:nvPr>
        </p:nvSpPr>
        <p:spPr/>
        <p:txBody>
          <a:bodyPr/>
          <a:lstStyle/>
          <a:p>
            <a:fld id="{BF3C7FEB-7E8A-498D-BA72-3BEC3CE06E91}" type="slidenum">
              <a:rPr lang="el-GR" smtClean="0"/>
              <a:pPr/>
              <a:t>43</a:t>
            </a:fld>
            <a:endParaRPr lang="el-G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F3C7FEB-7E8A-498D-BA72-3BEC3CE06E91}" type="slidenum">
              <a:rPr lang="el-GR" smtClean="0"/>
              <a:pPr/>
              <a:t>44</a:t>
            </a:fld>
            <a:endParaRPr lang="el-G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F3C7FEB-7E8A-498D-BA72-3BEC3CE06E91}" type="slidenum">
              <a:rPr lang="el-GR" smtClean="0"/>
              <a:pPr/>
              <a:t>45</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10000"/>
              </a:lnSpc>
              <a:spcBef>
                <a:spcPct val="30000"/>
              </a:spcBef>
              <a:spcAft>
                <a:spcPct val="0"/>
              </a:spcAft>
              <a:buClrTx/>
              <a:buSzTx/>
              <a:buFontTx/>
              <a:buNone/>
              <a:tabLst/>
              <a:defRPr/>
            </a:pPr>
            <a:r>
              <a:rPr lang="el-GR" sz="1200" b="1" u="sng" dirty="0" smtClean="0"/>
              <a:t>Πλεονεκτήματα γραπτού έναντι</a:t>
            </a:r>
            <a:r>
              <a:rPr lang="el-GR" sz="1200" b="1" u="sng" baseline="0" dirty="0" smtClean="0"/>
              <a:t> προφορικού </a:t>
            </a:r>
            <a:endParaRPr lang="el-GR" sz="1200" b="1" u="sng" dirty="0" smtClean="0"/>
          </a:p>
          <a:p>
            <a:pPr marL="0" marR="0" indent="0" algn="l" defTabSz="914400" rtl="0" eaLnBrk="1" fontAlgn="base" latinLnBrk="0" hangingPunct="1">
              <a:lnSpc>
                <a:spcPct val="110000"/>
              </a:lnSpc>
              <a:spcBef>
                <a:spcPct val="30000"/>
              </a:spcBef>
              <a:spcAft>
                <a:spcPct val="0"/>
              </a:spcAft>
              <a:buClrTx/>
              <a:buSzTx/>
              <a:buFont typeface="Arial" pitchFamily="34" charset="0"/>
              <a:buChar char="•"/>
              <a:tabLst/>
              <a:defRPr/>
            </a:pPr>
            <a:r>
              <a:rPr lang="el-GR" sz="1200" dirty="0" smtClean="0"/>
              <a:t>για να επικοινωνείτε σταθερά το ίδιο μήνυμα σε όλους</a:t>
            </a:r>
          </a:p>
          <a:p>
            <a:pPr eaLnBrk="1" hangingPunct="1">
              <a:lnSpc>
                <a:spcPct val="90000"/>
              </a:lnSpc>
              <a:buFont typeface="Arial" pitchFamily="34" charset="0"/>
              <a:buChar char="•"/>
              <a:defRPr/>
            </a:pPr>
            <a:r>
              <a:rPr lang="el-GR" sz="1200" dirty="0" smtClean="0"/>
              <a:t>Εξασφαλίζει την μετάδοση του μηνύματος δομημένη σε σταθερή και αμετάβλητη μορφή προς όλους τους αποδέκτες</a:t>
            </a:r>
          </a:p>
          <a:p>
            <a:pPr eaLnBrk="1" hangingPunct="1">
              <a:lnSpc>
                <a:spcPct val="90000"/>
              </a:lnSpc>
              <a:buFont typeface="Arial" pitchFamily="34" charset="0"/>
              <a:buChar char="•"/>
              <a:defRPr/>
            </a:pPr>
            <a:r>
              <a:rPr lang="el-GR" sz="1200" dirty="0" smtClean="0"/>
              <a:t>Εξασφαλίζει ένα σταθερό αρχείο που ο μπορεί να ανατρέξει είτε ο πομπός είτε ο δέκτης σε οποιαδήποτε χρονική στιγμή</a:t>
            </a:r>
          </a:p>
          <a:p>
            <a:pPr eaLnBrk="1" hangingPunct="1">
              <a:lnSpc>
                <a:spcPct val="90000"/>
              </a:lnSpc>
              <a:buFont typeface="Arial" pitchFamily="34" charset="0"/>
              <a:buChar char="•"/>
              <a:defRPr/>
            </a:pPr>
            <a:r>
              <a:rPr lang="el-GR" sz="1200" dirty="0" smtClean="0"/>
              <a:t>Είναι εξαιρετική μορφή επικοινωνίας για μακροσκελή και εξειδικευμένα μηνύματα</a:t>
            </a:r>
          </a:p>
          <a:p>
            <a:pPr eaLnBrk="1" hangingPunct="1">
              <a:lnSpc>
                <a:spcPct val="90000"/>
              </a:lnSpc>
              <a:buFont typeface="Arial" pitchFamily="34" charset="0"/>
              <a:buChar char="•"/>
              <a:defRPr/>
            </a:pPr>
            <a:r>
              <a:rPr lang="el-GR" sz="1200" dirty="0" smtClean="0"/>
              <a:t>Διασφαλίζει την αυθαίρετη παρέμβαση και αλλαγή του μηνύματος </a:t>
            </a:r>
            <a:r>
              <a:rPr lang="en-US" sz="1200" dirty="0" err="1" smtClean="0"/>
              <a:t>vs</a:t>
            </a:r>
            <a:r>
              <a:rPr lang="en-US" sz="1200" dirty="0" smtClean="0"/>
              <a:t> </a:t>
            </a:r>
            <a:r>
              <a:rPr lang="el-GR" sz="1200" dirty="0" smtClean="0"/>
              <a:t>διαπροσωπικής επικοινωνίας που από τη</a:t>
            </a:r>
            <a:r>
              <a:rPr lang="el-GR" sz="1200" baseline="0" dirty="0" smtClean="0"/>
              <a:t> στιγμή που μετέδωσες τη λέξη / φράση δεν μπορείς να την πάρεις πίσω</a:t>
            </a:r>
            <a:endParaRPr lang="el-GR" sz="1200" dirty="0" smtClean="0"/>
          </a:p>
          <a:p>
            <a:pPr eaLnBrk="1" hangingPunct="1">
              <a:lnSpc>
                <a:spcPct val="90000"/>
              </a:lnSpc>
              <a:buFont typeface="Arial" pitchFamily="34" charset="0"/>
              <a:buChar char="•"/>
              <a:defRPr/>
            </a:pPr>
            <a:r>
              <a:rPr lang="el-GR" sz="1200" dirty="0" smtClean="0"/>
              <a:t>Είναι σαφής, περιεκτική και ακριβής στην πλειονότητα των περιπτώσεων</a:t>
            </a:r>
          </a:p>
          <a:p>
            <a:pPr eaLnBrk="1" hangingPunct="1">
              <a:lnSpc>
                <a:spcPct val="90000"/>
              </a:lnSpc>
              <a:buFont typeface="Arial" pitchFamily="34" charset="0"/>
              <a:buChar char="•"/>
              <a:defRPr/>
            </a:pPr>
            <a:r>
              <a:rPr lang="el-GR" sz="1200" dirty="0" smtClean="0"/>
              <a:t>Εξυπηρετεί την ενημέρωση/πληροφόρηση πολλών αποδεκτών ταυτόχρονα</a:t>
            </a:r>
          </a:p>
          <a:p>
            <a:pPr eaLnBrk="1" hangingPunct="1">
              <a:lnSpc>
                <a:spcPct val="90000"/>
              </a:lnSpc>
              <a:buFont typeface="Arial" pitchFamily="34" charset="0"/>
              <a:buChar char="•"/>
              <a:defRPr/>
            </a:pPr>
            <a:r>
              <a:rPr lang="el-GR" sz="1200" dirty="0" smtClean="0"/>
              <a:t>Αποτελεί ιστορικό ή νομικό στοιχείο που μπορεί να χρησιμοποιηθεί για ποικίλους λόγους</a:t>
            </a:r>
            <a:endParaRPr lang="en-US" sz="1200" dirty="0" smtClean="0"/>
          </a:p>
          <a:p>
            <a:pPr eaLnBrk="1" hangingPunct="1">
              <a:lnSpc>
                <a:spcPct val="90000"/>
              </a:lnSpc>
              <a:buFont typeface="Arial" pitchFamily="34" charset="0"/>
              <a:buChar char="•"/>
              <a:defRPr/>
            </a:pPr>
            <a:r>
              <a:rPr lang="el-GR" sz="1200" dirty="0" smtClean="0"/>
              <a:t> Είναι πιο επίσημο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b="1" i="1" kern="1200" dirty="0" err="1" smtClean="0">
                <a:solidFill>
                  <a:schemeClr val="tx1"/>
                </a:solidFill>
                <a:latin typeface="+mn-lt"/>
                <a:ea typeface="+mn-ea"/>
                <a:cs typeface="+mn-cs"/>
              </a:rPr>
              <a:t>Verba</a:t>
            </a:r>
            <a:r>
              <a:rPr lang="en-US" sz="1200" b="1" i="1" kern="1200" dirty="0" smtClean="0">
                <a:solidFill>
                  <a:schemeClr val="tx1"/>
                </a:solidFill>
                <a:latin typeface="+mn-lt"/>
                <a:ea typeface="+mn-ea"/>
                <a:cs typeface="+mn-cs"/>
              </a:rPr>
              <a:t> </a:t>
            </a:r>
            <a:r>
              <a:rPr lang="en-US" sz="1200" b="1" i="1" kern="1200" dirty="0" err="1" smtClean="0">
                <a:solidFill>
                  <a:schemeClr val="tx1"/>
                </a:solidFill>
                <a:latin typeface="+mn-lt"/>
                <a:ea typeface="+mn-ea"/>
                <a:cs typeface="+mn-cs"/>
              </a:rPr>
              <a:t>volant</a:t>
            </a:r>
            <a:r>
              <a:rPr lang="en-US" sz="1200" b="1" i="1" kern="1200" dirty="0" smtClean="0">
                <a:solidFill>
                  <a:schemeClr val="tx1"/>
                </a:solidFill>
                <a:latin typeface="+mn-lt"/>
                <a:ea typeface="+mn-ea"/>
                <a:cs typeface="+mn-cs"/>
              </a:rPr>
              <a:t>, </a:t>
            </a:r>
            <a:r>
              <a:rPr lang="en-US" sz="1200" b="1" i="1" kern="1200" dirty="0" err="1" smtClean="0">
                <a:solidFill>
                  <a:schemeClr val="tx1"/>
                </a:solidFill>
                <a:latin typeface="+mn-lt"/>
                <a:ea typeface="+mn-ea"/>
                <a:cs typeface="+mn-cs"/>
              </a:rPr>
              <a:t>scripta</a:t>
            </a:r>
            <a:r>
              <a:rPr lang="en-US" sz="1200" b="1" i="1" kern="1200" dirty="0" smtClean="0">
                <a:solidFill>
                  <a:schemeClr val="tx1"/>
                </a:solidFill>
                <a:latin typeface="+mn-lt"/>
                <a:ea typeface="+mn-ea"/>
                <a:cs typeface="+mn-cs"/>
              </a:rPr>
              <a:t> </a:t>
            </a:r>
            <a:r>
              <a:rPr lang="en-US" sz="1200" b="1" i="1" kern="1200" dirty="0" err="1" smtClean="0">
                <a:solidFill>
                  <a:schemeClr val="tx1"/>
                </a:solidFill>
                <a:latin typeface="+mn-lt"/>
                <a:ea typeface="+mn-ea"/>
                <a:cs typeface="+mn-cs"/>
              </a:rPr>
              <a:t>manent</a:t>
            </a:r>
            <a:r>
              <a:rPr lang="en-US" sz="1200" b="0" i="0" kern="1200" dirty="0" smtClean="0">
                <a:solidFill>
                  <a:schemeClr val="tx1"/>
                </a:solidFill>
                <a:latin typeface="+mn-lt"/>
                <a:ea typeface="+mn-ea"/>
                <a:cs typeface="+mn-cs"/>
              </a:rPr>
              <a:t> is a </a:t>
            </a:r>
            <a:r>
              <a:rPr lang="en-US" sz="1200" b="0" i="0" u="none" strike="noStrike" kern="1200" dirty="0" smtClean="0">
                <a:solidFill>
                  <a:schemeClr val="tx1"/>
                </a:solidFill>
                <a:latin typeface="+mn-lt"/>
                <a:ea typeface="+mn-ea"/>
                <a:cs typeface="+mn-cs"/>
                <a:hlinkClick r:id="rId3" tooltip="Latin proverb"/>
              </a:rPr>
              <a:t>Latin proverb</a:t>
            </a:r>
            <a:r>
              <a:rPr lang="en-US" sz="1200" b="0" i="0" kern="1200" dirty="0" smtClean="0">
                <a:solidFill>
                  <a:schemeClr val="tx1"/>
                </a:solidFill>
                <a:latin typeface="+mn-lt"/>
                <a:ea typeface="+mn-ea"/>
                <a:cs typeface="+mn-cs"/>
              </a:rPr>
              <a:t>. Literally translated, it means "spoken words fly away, written words remain".</a:t>
            </a:r>
          </a:p>
          <a:p>
            <a:r>
              <a:rPr lang="en-US" sz="1200" b="0" i="0" kern="1200" dirty="0" smtClean="0">
                <a:solidFill>
                  <a:schemeClr val="tx1"/>
                </a:solidFill>
                <a:latin typeface="+mn-lt"/>
                <a:ea typeface="+mn-ea"/>
                <a:cs typeface="+mn-cs"/>
              </a:rPr>
              <a:t>This phrase seems to come from a speech of </a:t>
            </a:r>
            <a:r>
              <a:rPr lang="en-US" sz="1200" b="0" i="0" u="none" strike="noStrike" kern="1200" dirty="0" smtClean="0">
                <a:solidFill>
                  <a:schemeClr val="tx1"/>
                </a:solidFill>
                <a:latin typeface="+mn-lt"/>
                <a:ea typeface="+mn-ea"/>
                <a:cs typeface="+mn-cs"/>
                <a:hlinkClick r:id="rId4" tooltip="Caius Titus (page does not exist)"/>
              </a:rPr>
              <a:t>Caius Titus</a:t>
            </a:r>
            <a:r>
              <a:rPr lang="en-US" sz="1200" b="0" i="0" kern="1200" dirty="0" smtClean="0">
                <a:solidFill>
                  <a:schemeClr val="tx1"/>
                </a:solidFill>
                <a:latin typeface="+mn-lt"/>
                <a:ea typeface="+mn-ea"/>
                <a:cs typeface="+mn-cs"/>
              </a:rPr>
              <a:t> of the </a:t>
            </a:r>
            <a:r>
              <a:rPr lang="en-US" sz="1200" b="0" i="0" u="none" strike="noStrike" kern="1200" dirty="0" smtClean="0">
                <a:solidFill>
                  <a:schemeClr val="tx1"/>
                </a:solidFill>
                <a:latin typeface="+mn-lt"/>
                <a:ea typeface="+mn-ea"/>
                <a:cs typeface="+mn-cs"/>
                <a:hlinkClick r:id="rId5" tooltip="Roman Senate"/>
              </a:rPr>
              <a:t>Roman Senate</a:t>
            </a:r>
            <a:r>
              <a:rPr lang="en-US" sz="1200" b="0" i="0" kern="1200" dirty="0" smtClean="0">
                <a:solidFill>
                  <a:schemeClr val="tx1"/>
                </a:solidFill>
                <a:latin typeface="+mn-lt"/>
                <a:ea typeface="+mn-ea"/>
                <a:cs typeface="+mn-cs"/>
              </a:rPr>
              <a:t>,</a:t>
            </a:r>
            <a:r>
              <a:rPr lang="en-US" sz="1200" b="0" i="0" u="none" strike="noStrike" kern="1200" baseline="30000" dirty="0" smtClean="0">
                <a:solidFill>
                  <a:schemeClr val="tx1"/>
                </a:solidFill>
                <a:latin typeface="+mn-lt"/>
                <a:ea typeface="+mn-ea"/>
                <a:cs typeface="+mn-cs"/>
                <a:hlinkClick r:id="rId6"/>
              </a:rPr>
              <a:t>[1]</a:t>
            </a:r>
            <a:r>
              <a:rPr lang="en-US" sz="1200" b="0" i="0" kern="1200" dirty="0" smtClean="0">
                <a:solidFill>
                  <a:schemeClr val="tx1"/>
                </a:solidFill>
                <a:latin typeface="+mn-lt"/>
                <a:ea typeface="+mn-ea"/>
                <a:cs typeface="+mn-cs"/>
              </a:rPr>
              <a:t> who suggests that spoken words might easily be forgotten, but written documents can always be conclusive in public matters. A related meaning is that if two people want to establish a formal agreement about something, it is </a:t>
            </a:r>
            <a:r>
              <a:rPr lang="en-US" sz="1200" b="0" i="1" kern="1200" dirty="0" smtClean="0">
                <a:solidFill>
                  <a:schemeClr val="tx1"/>
                </a:solidFill>
                <a:latin typeface="+mn-lt"/>
                <a:ea typeface="+mn-ea"/>
                <a:cs typeface="+mn-cs"/>
              </a:rPr>
              <a:t>better to put it in writing, rather than just having a </a:t>
            </a:r>
            <a:r>
              <a:rPr lang="en-US" sz="1200" b="0" i="1" u="none" strike="noStrike" kern="1200" dirty="0" smtClean="0">
                <a:solidFill>
                  <a:schemeClr val="tx1"/>
                </a:solidFill>
                <a:latin typeface="+mn-lt"/>
                <a:ea typeface="+mn-ea"/>
                <a:cs typeface="+mn-cs"/>
                <a:hlinkClick r:id="rId7" tooltip="Oral agreement"/>
              </a:rPr>
              <a:t>oral agreement</a:t>
            </a:r>
            <a:r>
              <a:rPr lang="en-US" sz="1200" b="0" i="1"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eaLnBrk="1" hangingPunct="1">
              <a:lnSpc>
                <a:spcPct val="90000"/>
              </a:lnSpc>
              <a:buFont typeface="Wingdings" pitchFamily="2" charset="2"/>
              <a:buNone/>
              <a:defRPr/>
            </a:pPr>
            <a:r>
              <a:rPr lang="el-GR" sz="1400" u="sng" dirty="0" smtClean="0"/>
              <a:t>Μειονεκτήματα της γραπτής επικοινωνίας</a:t>
            </a:r>
            <a:r>
              <a:rPr lang="el-GR" sz="1400" dirty="0" smtClean="0"/>
              <a:t>:</a:t>
            </a:r>
            <a:endParaRPr lang="el-GR" sz="1200" dirty="0" smtClean="0"/>
          </a:p>
          <a:p>
            <a:pPr eaLnBrk="1" hangingPunct="1">
              <a:lnSpc>
                <a:spcPct val="90000"/>
              </a:lnSpc>
              <a:buFont typeface="Wingdings" pitchFamily="2" charset="2"/>
              <a:buNone/>
              <a:defRPr/>
            </a:pPr>
            <a:endParaRPr lang="el-GR" sz="1200" dirty="0" smtClean="0"/>
          </a:p>
          <a:p>
            <a:pPr eaLnBrk="1" hangingPunct="1">
              <a:lnSpc>
                <a:spcPct val="90000"/>
              </a:lnSpc>
              <a:defRPr/>
            </a:pPr>
            <a:r>
              <a:rPr lang="el-GR" sz="1200" dirty="0" smtClean="0"/>
              <a:t>Έχει σημαντικό κόστος στην ανάπτυξη, την προώθηση και την διατήρηση της</a:t>
            </a:r>
          </a:p>
          <a:p>
            <a:pPr eaLnBrk="1" hangingPunct="1">
              <a:lnSpc>
                <a:spcPct val="90000"/>
              </a:lnSpc>
              <a:defRPr/>
            </a:pPr>
            <a:r>
              <a:rPr lang="el-GR" sz="1200" dirty="0" smtClean="0"/>
              <a:t>Η δόμηση της είναι σταθερή όταν ολοκληρωθεί και δεν επιτρέπει αναθεωρήσεις</a:t>
            </a:r>
          </a:p>
          <a:p>
            <a:pPr eaLnBrk="1" hangingPunct="1">
              <a:lnSpc>
                <a:spcPct val="90000"/>
              </a:lnSpc>
              <a:defRPr/>
            </a:pPr>
            <a:r>
              <a:rPr lang="el-GR" sz="1200" dirty="0" smtClean="0"/>
              <a:t>Δεν παρέχει τις περισσότερες φορές άμεση ανατροφοδότηση – πως νιώθει εκείνος που το διαβάζει</a:t>
            </a:r>
          </a:p>
          <a:p>
            <a:pPr marL="0" marR="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Slide Number Placeholder 3"/>
          <p:cNvSpPr>
            <a:spLocks noGrp="1"/>
          </p:cNvSpPr>
          <p:nvPr>
            <p:ph type="sldNum" sz="quarter" idx="10"/>
          </p:nvPr>
        </p:nvSpPr>
        <p:spPr/>
        <p:txBody>
          <a:bodyPr/>
          <a:lstStyle/>
          <a:p>
            <a:fld id="{BF3C7FEB-7E8A-498D-BA72-3BEC3CE06E91}" type="slidenum">
              <a:rPr lang="el-GR" smtClean="0"/>
              <a:pPr/>
              <a:t>7</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dirty="0" smtClean="0">
                <a:latin typeface="Arial" pitchFamily="34" charset="0"/>
                <a:cs typeface="Arial" pitchFamily="34" charset="0"/>
              </a:rPr>
              <a:t>Αποφύγετε μεγάλες ατελείωτες προτάσεις</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200" b="1" u="sng"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200" b="1" u="sng" dirty="0" smtClean="0">
                <a:latin typeface="Arial" pitchFamily="34" charset="0"/>
                <a:cs typeface="Arial" pitchFamily="34" charset="0"/>
              </a:rPr>
              <a:t>Πρόταση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17 – 20 </a:t>
            </a:r>
            <a:r>
              <a:rPr lang="el-GR" sz="1200" dirty="0" smtClean="0">
                <a:latin typeface="Arial" pitchFamily="34" charset="0"/>
                <a:cs typeface="Arial" pitchFamily="34" charset="0"/>
              </a:rPr>
              <a:t>λέξεις</a:t>
            </a:r>
            <a:r>
              <a:rPr lang="el-GR" sz="1200" baseline="0" dirty="0" smtClean="0">
                <a:latin typeface="Arial" pitchFamily="34" charset="0"/>
                <a:cs typeface="Arial" pitchFamily="34" charset="0"/>
              </a:rPr>
              <a:t> μετά το κείμενο αρχίζει και γίνεται δυσνόητο και δυσανάγνωστο</a:t>
            </a:r>
          </a:p>
          <a:p>
            <a:pPr marL="0" marR="0" indent="0" algn="l" defTabSz="914400" rtl="0" eaLnBrk="1" fontAlgn="auto" latinLnBrk="0" hangingPunct="1">
              <a:lnSpc>
                <a:spcPct val="100000"/>
              </a:lnSpc>
              <a:spcBef>
                <a:spcPts val="0"/>
              </a:spcBef>
              <a:spcAft>
                <a:spcPts val="0"/>
              </a:spcAft>
              <a:buClrTx/>
              <a:buSzTx/>
              <a:buFontTx/>
              <a:buNone/>
              <a:tabLst/>
              <a:defRPr/>
            </a:pPr>
            <a:r>
              <a:rPr lang="el-GR" sz="1200" dirty="0" smtClean="0">
                <a:latin typeface="Arial" pitchFamily="34" charset="0"/>
                <a:cs typeface="Arial" pitchFamily="34" charset="0"/>
              </a:rPr>
              <a:t>Κουράζουν τον αναγνώστη</a:t>
            </a:r>
            <a:r>
              <a:rPr lang="el-GR" sz="1200" baseline="0" dirty="0" smtClean="0">
                <a:latin typeface="Arial" pitchFamily="34" charset="0"/>
                <a:cs typeface="Arial" pitchFamily="34" charset="0"/>
              </a:rPr>
              <a:t> </a:t>
            </a:r>
            <a:r>
              <a:rPr lang="el-GR" sz="1200" dirty="0" smtClean="0">
                <a:latin typeface="Arial" pitchFamily="34" charset="0"/>
                <a:cs typeface="Arial" pitchFamily="34" charset="0"/>
              </a:rPr>
              <a:t>και</a:t>
            </a:r>
            <a:r>
              <a:rPr lang="el-GR" sz="1200" baseline="0" dirty="0" smtClean="0">
                <a:latin typeface="Arial" pitchFamily="34" charset="0"/>
                <a:cs typeface="Arial" pitchFamily="34" charset="0"/>
              </a:rPr>
              <a:t> δυσκολεύουν το νόημα </a:t>
            </a:r>
            <a:endParaRPr lang="el-GR" sz="12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sz="12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200" b="1" i="0" u="sng" dirty="0" smtClean="0">
                <a:latin typeface="Arial" pitchFamily="34" charset="0"/>
                <a:cs typeface="Arial" pitchFamily="34" charset="0"/>
              </a:rPr>
              <a:t>Παράγραφος ( 7 – 8 σειρές )</a:t>
            </a:r>
          </a:p>
          <a:p>
            <a:pPr hangingPunct="0"/>
            <a:r>
              <a:rPr lang="en-US" sz="1200" b="0" kern="1200" dirty="0" smtClean="0">
                <a:solidFill>
                  <a:schemeClr val="tx1"/>
                </a:solidFill>
                <a:latin typeface="+mn-lt"/>
                <a:ea typeface="+mn-ea"/>
                <a:cs typeface="+mn-cs"/>
              </a:rPr>
              <a:t>What makes these well-written paragraphs?</a:t>
            </a:r>
            <a:endParaRPr lang="el-GR" sz="1200" b="0" kern="1200" dirty="0" smtClean="0">
              <a:solidFill>
                <a:schemeClr val="tx1"/>
              </a:solidFill>
              <a:latin typeface="+mn-lt"/>
              <a:ea typeface="+mn-ea"/>
              <a:cs typeface="+mn-cs"/>
            </a:endParaRPr>
          </a:p>
          <a:p>
            <a:pPr hangingPunct="0">
              <a:buFont typeface="Arial" pitchFamily="34" charset="0"/>
              <a:buChar char="•"/>
            </a:pPr>
            <a:r>
              <a:rPr lang="el-GR" sz="1200" kern="1200" dirty="0" smtClean="0">
                <a:solidFill>
                  <a:schemeClr val="tx1"/>
                </a:solidFill>
                <a:latin typeface="+mn-lt"/>
                <a:ea typeface="+mn-ea"/>
                <a:cs typeface="+mn-cs"/>
              </a:rPr>
              <a:t>κάθε </a:t>
            </a:r>
            <a:r>
              <a:rPr lang="el-GR" sz="1400" kern="1200" dirty="0" smtClean="0">
                <a:solidFill>
                  <a:schemeClr val="tx1"/>
                </a:solidFill>
                <a:latin typeface="+mn-lt"/>
                <a:ea typeface="+mn-ea"/>
                <a:cs typeface="+mn-cs"/>
              </a:rPr>
              <a:t>παράγραφος αντανακλά ένα</a:t>
            </a:r>
            <a:r>
              <a:rPr lang="el-GR" sz="1400" kern="1200" baseline="0" dirty="0" smtClean="0">
                <a:solidFill>
                  <a:schemeClr val="tx1"/>
                </a:solidFill>
                <a:latin typeface="+mn-lt"/>
                <a:ea typeface="+mn-ea"/>
                <a:cs typeface="+mn-cs"/>
              </a:rPr>
              <a:t> θέμα / ιδέα</a:t>
            </a:r>
            <a:r>
              <a:rPr lang="en-US" sz="1400" kern="1200" dirty="0" smtClean="0">
                <a:solidFill>
                  <a:schemeClr val="tx1"/>
                </a:solidFill>
                <a:latin typeface="+mn-lt"/>
                <a:ea typeface="+mn-ea"/>
                <a:cs typeface="+mn-cs"/>
              </a:rPr>
              <a:t>.</a:t>
            </a:r>
            <a:endParaRPr lang="el-GR" sz="1400" kern="1200" dirty="0" smtClean="0">
              <a:solidFill>
                <a:schemeClr val="tx1"/>
              </a:solidFill>
              <a:latin typeface="+mn-lt"/>
              <a:ea typeface="+mn-ea"/>
              <a:cs typeface="+mn-cs"/>
            </a:endParaRPr>
          </a:p>
          <a:p>
            <a:pPr hangingPunct="0">
              <a:buFont typeface="Arial" pitchFamily="34" charset="0"/>
              <a:buChar char="•"/>
            </a:pPr>
            <a:r>
              <a:rPr lang="el-GR" sz="1400" kern="1200" dirty="0" smtClean="0">
                <a:solidFill>
                  <a:schemeClr val="tx1"/>
                </a:solidFill>
                <a:latin typeface="+mn-lt"/>
                <a:ea typeface="+mn-ea"/>
                <a:cs typeface="+mn-cs"/>
              </a:rPr>
              <a:t>Η κύρια</a:t>
            </a:r>
            <a:r>
              <a:rPr lang="el-GR" sz="1400" kern="1200" baseline="0" dirty="0" smtClean="0">
                <a:solidFill>
                  <a:schemeClr val="tx1"/>
                </a:solidFill>
                <a:latin typeface="+mn-lt"/>
                <a:ea typeface="+mn-ea"/>
                <a:cs typeface="+mn-cs"/>
              </a:rPr>
              <a:t> ιδέα στην Αρχή</a:t>
            </a:r>
            <a:endParaRPr lang="el-GR" sz="1400" kern="1200" dirty="0" smtClean="0">
              <a:solidFill>
                <a:schemeClr val="tx1"/>
              </a:solidFill>
              <a:latin typeface="+mn-lt"/>
              <a:ea typeface="+mn-ea"/>
              <a:cs typeface="+mn-cs"/>
            </a:endParaRPr>
          </a:p>
          <a:p>
            <a:pPr hangingPunct="0">
              <a:buFont typeface="Arial" pitchFamily="34" charset="0"/>
              <a:buChar char="•"/>
            </a:pPr>
            <a:r>
              <a:rPr lang="el-GR" sz="1400" kern="1200" dirty="0" smtClean="0">
                <a:solidFill>
                  <a:schemeClr val="tx1"/>
                </a:solidFill>
                <a:latin typeface="+mn-lt"/>
                <a:ea typeface="+mn-ea"/>
                <a:cs typeface="+mn-cs"/>
              </a:rPr>
              <a:t>Το υπόλοιπο</a:t>
            </a:r>
            <a:r>
              <a:rPr lang="el-GR" sz="1400" kern="1200" baseline="0" dirty="0" smtClean="0">
                <a:solidFill>
                  <a:schemeClr val="tx1"/>
                </a:solidFill>
                <a:latin typeface="+mn-lt"/>
                <a:ea typeface="+mn-ea"/>
                <a:cs typeface="+mn-cs"/>
              </a:rPr>
              <a:t> της παραγράφου στηρίζει / ενισχύει την ιδέα </a:t>
            </a:r>
            <a:endParaRPr lang="el-GR" sz="14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sz="1200" dirty="0" smtClean="0">
              <a:latin typeface="Arial" pitchFamily="34" charset="0"/>
              <a:cs typeface="Arial" pitchFamily="34" charset="0"/>
            </a:endParaRPr>
          </a:p>
          <a:p>
            <a:r>
              <a:rPr lang="el-GR" b="1" u="sng" dirty="0" smtClean="0"/>
              <a:t>Σημεία στίξης </a:t>
            </a:r>
            <a:r>
              <a:rPr lang="en-US" dirty="0" smtClean="0"/>
              <a:t>: </a:t>
            </a:r>
            <a:r>
              <a:rPr lang="el-GR" dirty="0" smtClean="0"/>
              <a:t>σύμβολα ή σημάδια που τοποθετούνται ανάμεσα στις λέξεις </a:t>
            </a:r>
          </a:p>
          <a:p>
            <a:r>
              <a:rPr lang="el-GR" dirty="0" smtClean="0"/>
              <a:t>Τροχονόμοι</a:t>
            </a:r>
            <a:r>
              <a:rPr lang="el-GR" baseline="0" dirty="0" smtClean="0"/>
              <a:t> του γραπτού λόγου – κατευθύνουν τον αναγνώστη</a:t>
            </a:r>
          </a:p>
          <a:p>
            <a:r>
              <a:rPr lang="el-GR" baseline="0" dirty="0" smtClean="0"/>
              <a:t>Τελεία και κόμμα, 80% </a:t>
            </a:r>
          </a:p>
          <a:p>
            <a:endParaRPr lang="el-GR" dirty="0" smtClean="0"/>
          </a:p>
          <a:p>
            <a:r>
              <a:rPr lang="el-GR" dirty="0" smtClean="0"/>
              <a:t>Αγαπητοί συνεργάτες, </a:t>
            </a:r>
          </a:p>
          <a:p>
            <a:r>
              <a:rPr lang="el-GR" dirty="0" smtClean="0"/>
              <a:t>Ευχαριστώ</a:t>
            </a:r>
            <a:r>
              <a:rPr lang="el-GR" baseline="0" dirty="0" smtClean="0"/>
              <a:t> θερμά / εκ των προτέρων για την κατανόηση σας </a:t>
            </a:r>
            <a:endParaRPr lang="el-GR" dirty="0" smtClean="0"/>
          </a:p>
          <a:p>
            <a:r>
              <a:rPr lang="el-GR" dirty="0" smtClean="0"/>
              <a:t>Με εκτίμηση ( αποδίδεις</a:t>
            </a:r>
            <a:r>
              <a:rPr lang="el-GR" baseline="0" dirty="0" smtClean="0"/>
              <a:t> αξία στον παραλήπτη ) </a:t>
            </a:r>
          </a:p>
          <a:p>
            <a:r>
              <a:rPr lang="el-GR" baseline="0" dirty="0" smtClean="0"/>
              <a:t>Θα το εκτιμούσαμε αν…..</a:t>
            </a:r>
          </a:p>
          <a:p>
            <a:r>
              <a:rPr lang="el-GR" baseline="0" dirty="0" smtClean="0"/>
              <a:t>Δυστυχώς = δείχνει ότι συμμερίζεσαι …</a:t>
            </a:r>
            <a:endParaRPr lang="en-US" baseline="0" dirty="0" smtClean="0"/>
          </a:p>
          <a:p>
            <a:endParaRPr lang="el-G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sz="1200" dirty="0" smtClean="0">
                <a:latin typeface="Arial" pitchFamily="34" charset="0"/>
                <a:cs typeface="Arial" pitchFamily="34" charset="0"/>
              </a:rPr>
              <a:t>Αποφύγετε λέξεις / φράσεις με αρνητικό μήνυμα / εκλαμβάνονται</a:t>
            </a:r>
            <a:r>
              <a:rPr lang="el-GR" sz="1200" baseline="0" dirty="0" smtClean="0">
                <a:latin typeface="Arial" pitchFamily="34" charset="0"/>
                <a:cs typeface="Arial" pitchFamily="34" charset="0"/>
              </a:rPr>
              <a:t> αρνητικά</a:t>
            </a:r>
            <a:r>
              <a:rPr lang="el-GR" sz="1200" dirty="0" smtClean="0">
                <a:latin typeface="Arial" pitchFamily="34" charset="0"/>
                <a:cs typeface="Arial" pitchFamily="34" charset="0"/>
              </a:rPr>
              <a:t> ή που δυσκολεύουν την κατανόηση</a:t>
            </a:r>
          </a:p>
          <a:p>
            <a:endParaRPr lang="el-GR" dirty="0" smtClean="0"/>
          </a:p>
          <a:p>
            <a:r>
              <a:rPr lang="el-GR" sz="1200" b="1" u="sng" kern="1200" dirty="0" smtClean="0">
                <a:solidFill>
                  <a:schemeClr val="tx1"/>
                </a:solidFill>
                <a:latin typeface="+mn-lt"/>
                <a:ea typeface="+mn-ea"/>
                <a:cs typeface="+mn-cs"/>
              </a:rPr>
              <a:t>Ενεργητικά</a:t>
            </a:r>
            <a:r>
              <a:rPr lang="el-GR" sz="1200" b="1" u="sng" kern="1200" baseline="0" dirty="0" smtClean="0">
                <a:solidFill>
                  <a:schemeClr val="tx1"/>
                </a:solidFill>
                <a:latin typeface="+mn-lt"/>
                <a:ea typeface="+mn-ea"/>
                <a:cs typeface="+mn-cs"/>
              </a:rPr>
              <a:t> Ρήματα </a:t>
            </a:r>
          </a:p>
          <a:p>
            <a:r>
              <a:rPr lang="el-GR" sz="1200" b="0" kern="1200" baseline="0" dirty="0" smtClean="0">
                <a:solidFill>
                  <a:schemeClr val="tx1"/>
                </a:solidFill>
                <a:latin typeface="+mn-lt"/>
                <a:ea typeface="+mn-ea"/>
                <a:cs typeface="+mn-cs"/>
              </a:rPr>
              <a:t>Το υποκείμενο ( δηλ εσείς) ενεργεί, κινείται, κάνει κάτι …( ανέπτυξα, δραστηριοποιούμαι, συμμετέχω, εργάζομαι …)</a:t>
            </a:r>
            <a:endParaRPr lang="el-GR" sz="1200" b="0" kern="1200" dirty="0" smtClean="0">
              <a:solidFill>
                <a:schemeClr val="tx1"/>
              </a:solidFill>
              <a:latin typeface="+mn-lt"/>
              <a:ea typeface="+mn-ea"/>
              <a:cs typeface="+mn-cs"/>
            </a:endParaRPr>
          </a:p>
          <a:p>
            <a:r>
              <a:rPr lang="el-GR" sz="1200" b="0" kern="1200" dirty="0" smtClean="0">
                <a:solidFill>
                  <a:schemeClr val="tx1"/>
                </a:solidFill>
                <a:latin typeface="+mn-lt"/>
                <a:ea typeface="+mn-ea"/>
                <a:cs typeface="+mn-cs"/>
              </a:rPr>
              <a:t>Τα ρήματα είτε στην ενεργητική είτε</a:t>
            </a:r>
            <a:r>
              <a:rPr lang="el-GR" sz="1200" b="0" kern="1200" baseline="0" dirty="0" smtClean="0">
                <a:solidFill>
                  <a:schemeClr val="tx1"/>
                </a:solidFill>
                <a:latin typeface="+mn-lt"/>
                <a:ea typeface="+mn-ea"/>
                <a:cs typeface="+mn-cs"/>
              </a:rPr>
              <a:t> στην παθητική φωνή προσδίδουν / </a:t>
            </a:r>
            <a:r>
              <a:rPr lang="el-GR" sz="1200" b="0" i="1" kern="1200" baseline="0" dirty="0" smtClean="0">
                <a:solidFill>
                  <a:schemeClr val="tx1"/>
                </a:solidFill>
                <a:latin typeface="+mn-lt"/>
                <a:ea typeface="+mn-ea"/>
                <a:cs typeface="+mn-cs"/>
              </a:rPr>
              <a:t>έχουν Δυναμική </a:t>
            </a:r>
            <a:r>
              <a:rPr lang="el-GR" sz="1200" b="0" kern="1200" baseline="0" dirty="0" smtClean="0">
                <a:solidFill>
                  <a:schemeClr val="tx1"/>
                </a:solidFill>
                <a:latin typeface="+mn-lt"/>
                <a:ea typeface="+mn-ea"/>
                <a:cs typeface="+mn-cs"/>
              </a:rPr>
              <a:t>– ενέργεια στο κείμενο  </a:t>
            </a:r>
            <a:endParaRPr lang="el-GR"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When writing, </a:t>
            </a:r>
            <a:r>
              <a:rPr lang="en-US" sz="1200" b="1" u="sng" kern="1200" dirty="0" smtClean="0">
                <a:solidFill>
                  <a:schemeClr val="tx1"/>
                </a:solidFill>
                <a:latin typeface="+mn-lt"/>
                <a:ea typeface="+mn-ea"/>
                <a:cs typeface="+mn-cs"/>
              </a:rPr>
              <a:t>choose verbs over nouns</a:t>
            </a:r>
            <a:r>
              <a:rPr lang="en-US" sz="1200" u="sng"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 verbs bring clarity </a:t>
            </a:r>
            <a:r>
              <a:rPr lang="el-GR" sz="1200" kern="1200" dirty="0" smtClean="0">
                <a:solidFill>
                  <a:schemeClr val="tx1"/>
                </a:solidFill>
                <a:latin typeface="+mn-lt"/>
                <a:ea typeface="+mn-ea"/>
                <a:cs typeface="+mn-cs"/>
              </a:rPr>
              <a:t>( σαφήνεια</a:t>
            </a:r>
            <a:r>
              <a:rPr lang="el-GR" sz="1200" kern="1200" baseline="0" dirty="0" smtClean="0">
                <a:solidFill>
                  <a:schemeClr val="tx1"/>
                </a:solidFill>
                <a:latin typeface="+mn-lt"/>
                <a:ea typeface="+mn-ea"/>
                <a:cs typeface="+mn-cs"/>
              </a:rPr>
              <a:t> ) </a:t>
            </a:r>
            <a:r>
              <a:rPr lang="en-US" sz="1200" kern="1200" dirty="0" smtClean="0">
                <a:solidFill>
                  <a:schemeClr val="tx1"/>
                </a:solidFill>
                <a:latin typeface="+mn-lt"/>
                <a:ea typeface="+mn-ea"/>
                <a:cs typeface="+mn-cs"/>
              </a:rPr>
              <a:t>and energy </a:t>
            </a:r>
            <a:r>
              <a:rPr lang="el-GR" sz="1200" kern="1200" dirty="0" smtClean="0">
                <a:solidFill>
                  <a:schemeClr val="tx1"/>
                </a:solidFill>
                <a:latin typeface="+mn-lt"/>
                <a:ea typeface="+mn-ea"/>
                <a:cs typeface="+mn-cs"/>
              </a:rPr>
              <a:t>( ενέργεια ) </a:t>
            </a:r>
            <a:r>
              <a:rPr lang="en-US" sz="1200" kern="1200" dirty="0" smtClean="0">
                <a:solidFill>
                  <a:schemeClr val="tx1"/>
                </a:solidFill>
                <a:latin typeface="+mn-lt"/>
                <a:ea typeface="+mn-ea"/>
                <a:cs typeface="+mn-cs"/>
              </a:rPr>
              <a:t>to your text.</a:t>
            </a:r>
            <a:endParaRPr lang="el-GR" sz="1200" kern="1200" dirty="0" smtClean="0">
              <a:solidFill>
                <a:schemeClr val="tx1"/>
              </a:solidFill>
              <a:latin typeface="+mn-lt"/>
              <a:ea typeface="+mn-ea"/>
              <a:cs typeface="+mn-cs"/>
            </a:endParaRPr>
          </a:p>
          <a:p>
            <a:endParaRPr lang="el-GR" sz="1200" kern="1200" baseline="0" dirty="0" smtClean="0">
              <a:solidFill>
                <a:schemeClr val="tx1"/>
              </a:solidFill>
              <a:latin typeface="+mn-lt"/>
              <a:ea typeface="+mn-ea"/>
              <a:cs typeface="+mn-cs"/>
            </a:endParaRPr>
          </a:p>
          <a:p>
            <a:r>
              <a:rPr lang="el-GR" sz="1200" b="1" u="sng" kern="1200" dirty="0" smtClean="0">
                <a:solidFill>
                  <a:schemeClr val="tx1"/>
                </a:solidFill>
                <a:latin typeface="+mn-lt"/>
                <a:ea typeface="+mn-ea"/>
                <a:cs typeface="+mn-cs"/>
              </a:rPr>
              <a:t>Ενεργητική φωνή</a:t>
            </a:r>
          </a:p>
          <a:p>
            <a:r>
              <a:rPr lang="en-US" sz="1200" b="0" kern="1200" dirty="0" smtClean="0">
                <a:solidFill>
                  <a:schemeClr val="tx1"/>
                </a:solidFill>
                <a:latin typeface="+mn-lt"/>
                <a:ea typeface="+mn-ea"/>
                <a:cs typeface="+mn-cs"/>
              </a:rPr>
              <a:t>Write your verbs in the </a:t>
            </a:r>
            <a:r>
              <a:rPr lang="en-US" sz="1200" b="1" kern="1200" dirty="0" smtClean="0">
                <a:solidFill>
                  <a:schemeClr val="tx1"/>
                </a:solidFill>
                <a:latin typeface="+mn-lt"/>
                <a:ea typeface="+mn-ea"/>
                <a:cs typeface="+mn-cs"/>
              </a:rPr>
              <a:t>active</a:t>
            </a:r>
            <a:r>
              <a:rPr lang="en-US" sz="1200" b="0" kern="1200" dirty="0" smtClean="0">
                <a:solidFill>
                  <a:schemeClr val="tx1"/>
                </a:solidFill>
                <a:latin typeface="+mn-lt"/>
                <a:ea typeface="+mn-ea"/>
                <a:cs typeface="+mn-cs"/>
              </a:rPr>
              <a:t>, not passive, form</a:t>
            </a:r>
            <a:endParaRPr lang="el-GR" sz="1200" b="0" kern="1200" dirty="0" smtClean="0">
              <a:solidFill>
                <a:schemeClr val="tx1"/>
              </a:solidFill>
              <a:latin typeface="+mn-lt"/>
              <a:ea typeface="+mn-ea"/>
              <a:cs typeface="+mn-cs"/>
            </a:endParaRPr>
          </a:p>
          <a:p>
            <a:r>
              <a:rPr lang="el-GR" sz="1200" b="0" kern="1200" dirty="0" smtClean="0">
                <a:solidFill>
                  <a:schemeClr val="tx1"/>
                </a:solidFill>
                <a:latin typeface="+mn-lt"/>
                <a:ea typeface="+mn-ea"/>
                <a:cs typeface="+mn-cs"/>
              </a:rPr>
              <a:t>Τα επαρχιακά</a:t>
            </a:r>
            <a:r>
              <a:rPr lang="el-GR" sz="1200" b="0" kern="1200" baseline="0" dirty="0" smtClean="0">
                <a:solidFill>
                  <a:schemeClr val="tx1"/>
                </a:solidFill>
                <a:latin typeface="+mn-lt"/>
                <a:ea typeface="+mn-ea"/>
                <a:cs typeface="+mn-cs"/>
              </a:rPr>
              <a:t> γραφεία να αποστέλλουν την αλληλογραφία αντί του ( Το υποκείμενο ενεργεί ) </a:t>
            </a:r>
          </a:p>
          <a:p>
            <a:r>
              <a:rPr lang="el-GR" sz="1200" b="0" kern="1200" dirty="0" smtClean="0">
                <a:solidFill>
                  <a:schemeClr val="tx1"/>
                </a:solidFill>
                <a:latin typeface="+mn-lt"/>
                <a:ea typeface="+mn-ea"/>
                <a:cs typeface="+mn-cs"/>
              </a:rPr>
              <a:t>Η</a:t>
            </a:r>
            <a:r>
              <a:rPr lang="el-GR" sz="1200" b="0" kern="1200" baseline="0" dirty="0" smtClean="0">
                <a:solidFill>
                  <a:schemeClr val="tx1"/>
                </a:solidFill>
                <a:latin typeface="+mn-lt"/>
                <a:ea typeface="+mn-ea"/>
                <a:cs typeface="+mn-cs"/>
              </a:rPr>
              <a:t> αλληλογραφία να αποστέλλεται από τα επαρχιακά γραφεία ( Το υποκείμενο μένει παθητικό )</a:t>
            </a:r>
            <a:endParaRPr lang="el-GR"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To inject energy </a:t>
            </a:r>
            <a:r>
              <a:rPr lang="el-GR" sz="1200" kern="1200" dirty="0" smtClean="0">
                <a:solidFill>
                  <a:schemeClr val="tx1"/>
                </a:solidFill>
                <a:latin typeface="+mn-lt"/>
                <a:ea typeface="+mn-ea"/>
                <a:cs typeface="+mn-cs"/>
              </a:rPr>
              <a:t>( ενέργεια</a:t>
            </a:r>
            <a:r>
              <a:rPr lang="el-GR" sz="1200" kern="1200" baseline="0" dirty="0" smtClean="0">
                <a:solidFill>
                  <a:schemeClr val="tx1"/>
                </a:solidFill>
                <a:latin typeface="+mn-lt"/>
                <a:ea typeface="+mn-ea"/>
                <a:cs typeface="+mn-cs"/>
              </a:rPr>
              <a:t> ) </a:t>
            </a:r>
            <a:r>
              <a:rPr lang="en-US" sz="1200" kern="1200" dirty="0" smtClean="0">
                <a:solidFill>
                  <a:schemeClr val="tx1"/>
                </a:solidFill>
                <a:latin typeface="+mn-lt"/>
                <a:ea typeface="+mn-ea"/>
                <a:cs typeface="+mn-cs"/>
              </a:rPr>
              <a:t>and confidence </a:t>
            </a:r>
            <a:r>
              <a:rPr lang="el-GR" sz="1200" kern="1200" dirty="0" smtClean="0">
                <a:solidFill>
                  <a:schemeClr val="tx1"/>
                </a:solidFill>
                <a:latin typeface="+mn-lt"/>
                <a:ea typeface="+mn-ea"/>
                <a:cs typeface="+mn-cs"/>
              </a:rPr>
              <a:t>( αυτοπεποίθηση</a:t>
            </a:r>
            <a:r>
              <a:rPr lang="el-GR" sz="1200" kern="1200" baseline="0" dirty="0" smtClean="0">
                <a:solidFill>
                  <a:schemeClr val="tx1"/>
                </a:solidFill>
                <a:latin typeface="+mn-lt"/>
                <a:ea typeface="+mn-ea"/>
                <a:cs typeface="+mn-cs"/>
              </a:rPr>
              <a:t> ) </a:t>
            </a:r>
            <a:r>
              <a:rPr lang="en-US" sz="1200" kern="1200" dirty="0" smtClean="0">
                <a:solidFill>
                  <a:schemeClr val="tx1"/>
                </a:solidFill>
                <a:latin typeface="+mn-lt"/>
                <a:ea typeface="+mn-ea"/>
                <a:cs typeface="+mn-cs"/>
              </a:rPr>
              <a:t>into our writing, </a:t>
            </a:r>
            <a:r>
              <a:rPr lang="en-US" sz="1200" b="1" kern="1200" dirty="0" smtClean="0">
                <a:solidFill>
                  <a:schemeClr val="tx1"/>
                </a:solidFill>
                <a:latin typeface="+mn-lt"/>
                <a:ea typeface="+mn-ea"/>
                <a:cs typeface="+mn-cs"/>
              </a:rPr>
              <a:t>we need to write predominantly in the active voice</a:t>
            </a:r>
            <a:r>
              <a:rPr lang="en-US" sz="1200" kern="1200" dirty="0" smtClean="0">
                <a:solidFill>
                  <a:schemeClr val="tx1"/>
                </a:solidFill>
                <a:latin typeface="+mn-lt"/>
                <a:ea typeface="+mn-ea"/>
                <a:cs typeface="+mn-cs"/>
              </a:rPr>
              <a:t>, although in some cases the passive voice is appropriate.</a:t>
            </a:r>
            <a:endParaRPr lang="el-GR" sz="1200" kern="1200" dirty="0" smtClean="0">
              <a:solidFill>
                <a:schemeClr val="tx1"/>
              </a:solidFill>
              <a:latin typeface="+mn-lt"/>
              <a:ea typeface="+mn-ea"/>
              <a:cs typeface="+mn-cs"/>
            </a:endParaRPr>
          </a:p>
          <a:p>
            <a:endParaRPr lang="el-GR" b="1" baseline="0" dirty="0" smtClean="0"/>
          </a:p>
        </p:txBody>
      </p:sp>
      <p:sp>
        <p:nvSpPr>
          <p:cNvPr id="4" name="Slide Number Placeholder 3"/>
          <p:cNvSpPr>
            <a:spLocks noGrp="1"/>
          </p:cNvSpPr>
          <p:nvPr>
            <p:ph type="sldNum" sz="quarter" idx="10"/>
          </p:nvPr>
        </p:nvSpPr>
        <p:spPr/>
        <p:txBody>
          <a:bodyPr/>
          <a:lstStyle/>
          <a:p>
            <a:fld id="{BF3C7FEB-7E8A-498D-BA72-3BEC3CE06E91}" type="slidenum">
              <a:rPr lang="el-GR" smtClean="0"/>
              <a:pPr/>
              <a:t>8</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b="1" u="sng" kern="1200" dirty="0" smtClean="0">
                <a:solidFill>
                  <a:schemeClr val="tx1"/>
                </a:solidFill>
                <a:latin typeface="+mn-lt"/>
                <a:ea typeface="+mn-ea"/>
                <a:cs typeface="+mn-cs"/>
              </a:rPr>
              <a:t>Σκοπός – Μήνυμα της επικοινωνίας </a:t>
            </a:r>
            <a:r>
              <a:rPr lang="el-GR" sz="1200" b="0" u="sng" kern="1200" dirty="0" smtClean="0">
                <a:solidFill>
                  <a:schemeClr val="tx1"/>
                </a:solidFill>
                <a:latin typeface="+mn-lt"/>
                <a:ea typeface="+mn-ea"/>
                <a:cs typeface="+mn-cs"/>
              </a:rPr>
              <a:t>( Γιατί</a:t>
            </a:r>
            <a:r>
              <a:rPr lang="el-GR" sz="1200" b="0" u="sng" kern="1200" baseline="0" dirty="0" smtClean="0">
                <a:solidFill>
                  <a:schemeClr val="tx1"/>
                </a:solidFill>
                <a:latin typeface="+mn-lt"/>
                <a:ea typeface="+mn-ea"/>
                <a:cs typeface="+mn-cs"/>
              </a:rPr>
              <a:t> επικοινωνώ )</a:t>
            </a:r>
            <a:endParaRPr lang="el-GR" sz="1200" b="0" u="sng"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Decide what the </a:t>
            </a:r>
            <a:r>
              <a:rPr lang="en-US" sz="1200" b="0" u="sng" kern="1200" dirty="0" smtClean="0">
                <a:solidFill>
                  <a:schemeClr val="tx1"/>
                </a:solidFill>
                <a:latin typeface="+mn-lt"/>
                <a:ea typeface="+mn-ea"/>
                <a:cs typeface="+mn-cs"/>
              </a:rPr>
              <a:t>purpose</a:t>
            </a:r>
            <a:r>
              <a:rPr lang="en-US" sz="1200" b="0" kern="1200" dirty="0" smtClean="0">
                <a:solidFill>
                  <a:schemeClr val="tx1"/>
                </a:solidFill>
                <a:latin typeface="+mn-lt"/>
                <a:ea typeface="+mn-ea"/>
                <a:cs typeface="+mn-cs"/>
              </a:rPr>
              <a:t> of</a:t>
            </a:r>
            <a:r>
              <a:rPr lang="en-US" sz="1200" b="0" kern="1200" baseline="0" dirty="0" smtClean="0">
                <a:solidFill>
                  <a:schemeClr val="tx1"/>
                </a:solidFill>
                <a:latin typeface="+mn-lt"/>
                <a:ea typeface="+mn-ea"/>
                <a:cs typeface="+mn-cs"/>
              </a:rPr>
              <a:t> communication </a:t>
            </a:r>
            <a:r>
              <a:rPr lang="en-US" sz="1200" b="0" kern="1200" dirty="0" smtClean="0">
                <a:solidFill>
                  <a:schemeClr val="tx1"/>
                </a:solidFill>
                <a:latin typeface="+mn-lt"/>
                <a:ea typeface="+mn-ea"/>
                <a:cs typeface="+mn-cs"/>
              </a:rPr>
              <a:t>is</a:t>
            </a:r>
            <a:r>
              <a:rPr lang="en-US" sz="1200" b="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Be sure every sentence </a:t>
            </a:r>
            <a:r>
              <a:rPr lang="el-GR" sz="1200" kern="1200" dirty="0" smtClean="0">
                <a:solidFill>
                  <a:schemeClr val="tx1"/>
                </a:solidFill>
                <a:latin typeface="+mn-lt"/>
                <a:ea typeface="+mn-ea"/>
                <a:cs typeface="+mn-cs"/>
              </a:rPr>
              <a:t>( πρόταση </a:t>
            </a:r>
            <a:r>
              <a:rPr lang="el-GR"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every paragraph</a:t>
            </a:r>
            <a:r>
              <a:rPr lang="el-GR" sz="1200" kern="1200" dirty="0" smtClean="0">
                <a:solidFill>
                  <a:schemeClr val="tx1"/>
                </a:solidFill>
                <a:latin typeface="+mn-lt"/>
                <a:ea typeface="+mn-ea"/>
                <a:cs typeface="+mn-cs"/>
              </a:rPr>
              <a:t> ( παράγραφος)</a:t>
            </a:r>
            <a:r>
              <a:rPr lang="en-US" sz="1200" kern="1200" dirty="0" smtClean="0">
                <a:solidFill>
                  <a:schemeClr val="tx1"/>
                </a:solidFill>
                <a:latin typeface="+mn-lt"/>
                <a:ea typeface="+mn-ea"/>
                <a:cs typeface="+mn-cs"/>
              </a:rPr>
              <a:t> helps accomplish this purpose</a:t>
            </a:r>
            <a:r>
              <a:rPr lang="el-GR"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of</a:t>
            </a:r>
            <a:r>
              <a:rPr lang="en-US" sz="1200" kern="1200" baseline="0" dirty="0" smtClean="0">
                <a:solidFill>
                  <a:schemeClr val="tx1"/>
                </a:solidFill>
                <a:latin typeface="+mn-lt"/>
                <a:ea typeface="+mn-ea"/>
                <a:cs typeface="+mn-cs"/>
              </a:rPr>
              <a:t> writing </a:t>
            </a:r>
          </a:p>
          <a:p>
            <a:endParaRPr lang="el-GR" sz="12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200" dirty="0" smtClean="0">
                <a:latin typeface="Arial" pitchFamily="34" charset="0"/>
                <a:cs typeface="Arial" pitchFamily="34" charset="0"/>
              </a:rPr>
              <a:t>Ποιος είναι ο αναγνώστης</a:t>
            </a:r>
            <a:r>
              <a:rPr lang="en-US" sz="1200" dirty="0" smtClean="0">
                <a:latin typeface="Arial" pitchFamily="34" charset="0"/>
                <a:cs typeface="Arial" pitchFamily="34" charset="0"/>
              </a:rPr>
              <a:t> </a:t>
            </a:r>
            <a:r>
              <a:rPr lang="el-GR" sz="1200" dirty="0" smtClean="0">
                <a:latin typeface="Arial" pitchFamily="34" charset="0"/>
                <a:cs typeface="Arial" pitchFamily="34" charset="0"/>
              </a:rPr>
              <a:t>σας και</a:t>
            </a:r>
            <a:r>
              <a:rPr lang="en-US" sz="1200" dirty="0" smtClean="0">
                <a:latin typeface="Arial" pitchFamily="34" charset="0"/>
                <a:cs typeface="Arial" pitchFamily="34" charset="0"/>
              </a:rPr>
              <a:t> </a:t>
            </a:r>
            <a:r>
              <a:rPr lang="el-GR" sz="1200" dirty="0" smtClean="0">
                <a:latin typeface="Arial" pitchFamily="34" charset="0"/>
                <a:cs typeface="Arial" pitchFamily="34" charset="0"/>
              </a:rPr>
              <a:t>ποιες είναι οι ανάγκες / προσδοκίες του</a:t>
            </a:r>
            <a:r>
              <a:rPr lang="en-US" sz="1200" dirty="0" smtClean="0">
                <a:latin typeface="Arial" pitchFamily="34" charset="0"/>
                <a:cs typeface="Arial" pitchFamily="34" charset="0"/>
              </a:rPr>
              <a:t>;</a:t>
            </a:r>
            <a:r>
              <a:rPr lang="el-GR" sz="1200" dirty="0" smtClean="0">
                <a:latin typeface="Arial" pitchFamily="34" charset="0"/>
                <a:cs typeface="Arial"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b="1" u="sng"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latin typeface="+mn-lt"/>
                <a:ea typeface="+mn-ea"/>
                <a:cs typeface="+mn-cs"/>
              </a:rPr>
              <a:t>Arouse the reader's interest</a:t>
            </a:r>
            <a:r>
              <a:rPr lang="en-US" sz="1200" b="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endParaRPr lang="el-GR"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Include thoughts and images that will capture your reader's attention and get them involved in what you have to say.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Choose</a:t>
            </a:r>
            <a:r>
              <a:rPr lang="en-US" sz="1200" kern="1200" baseline="0" dirty="0" smtClean="0">
                <a:solidFill>
                  <a:schemeClr val="tx1"/>
                </a:solidFill>
                <a:latin typeface="+mn-lt"/>
                <a:ea typeface="+mn-ea"/>
                <a:cs typeface="+mn-cs"/>
              </a:rPr>
              <a:t> words or phrases / develop statements that </a:t>
            </a:r>
            <a:r>
              <a:rPr lang="en-US" sz="1200" kern="1200" baseline="0" dirty="0" err="1" smtClean="0">
                <a:solidFill>
                  <a:schemeClr val="tx1"/>
                </a:solidFill>
                <a:latin typeface="+mn-lt"/>
                <a:ea typeface="+mn-ea"/>
                <a:cs typeface="+mn-cs"/>
              </a:rPr>
              <a:t>empahsize</a:t>
            </a:r>
            <a:r>
              <a:rPr lang="en-US" sz="1200" kern="1200" baseline="0" dirty="0" smtClean="0">
                <a:solidFill>
                  <a:schemeClr val="tx1"/>
                </a:solidFill>
                <a:latin typeface="+mn-lt"/>
                <a:ea typeface="+mn-ea"/>
                <a:cs typeface="+mn-cs"/>
              </a:rPr>
              <a:t> your strengths / capabilities / potentials </a:t>
            </a:r>
            <a:endParaRPr lang="el-GR" sz="1200" kern="120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Writing like any form of communication creates the feeling response ( </a:t>
            </a:r>
            <a:r>
              <a:rPr lang="el-GR" sz="1200" kern="1200" baseline="0" dirty="0" smtClean="0">
                <a:solidFill>
                  <a:schemeClr val="tx1"/>
                </a:solidFill>
                <a:latin typeface="+mn-lt"/>
                <a:ea typeface="+mn-ea"/>
                <a:cs typeface="+mn-cs"/>
              </a:rPr>
              <a:t>συναισθηματική αντίδραση του Παραλήπτη ) </a:t>
            </a:r>
          </a:p>
          <a:p>
            <a:r>
              <a:rPr lang="en-US" sz="1200" kern="1200" baseline="0" dirty="0" smtClean="0">
                <a:solidFill>
                  <a:schemeClr val="tx1"/>
                </a:solidFill>
                <a:latin typeface="+mn-lt"/>
                <a:ea typeface="+mn-ea"/>
                <a:cs typeface="+mn-cs"/>
              </a:rPr>
              <a:t>Readers will respond favorably </a:t>
            </a:r>
            <a:r>
              <a:rPr lang="el-GR" sz="1200" kern="1200" baseline="0" dirty="0" smtClean="0">
                <a:solidFill>
                  <a:schemeClr val="tx1"/>
                </a:solidFill>
                <a:latin typeface="+mn-lt"/>
                <a:ea typeface="+mn-ea"/>
                <a:cs typeface="+mn-cs"/>
              </a:rPr>
              <a:t>( ανταποκριθούν / αντιδράσει θετικά ) </a:t>
            </a:r>
            <a:r>
              <a:rPr lang="en-US" sz="1200" kern="1200" baseline="0" dirty="0" smtClean="0">
                <a:solidFill>
                  <a:schemeClr val="tx1"/>
                </a:solidFill>
                <a:latin typeface="+mn-lt"/>
                <a:ea typeface="+mn-ea"/>
                <a:cs typeface="+mn-cs"/>
              </a:rPr>
              <a:t>if they feel positively</a:t>
            </a:r>
            <a:r>
              <a:rPr lang="el-GR" sz="1200" kern="1200" baseline="0" dirty="0" smtClean="0">
                <a:solidFill>
                  <a:schemeClr val="tx1"/>
                </a:solidFill>
                <a:latin typeface="+mn-lt"/>
                <a:ea typeface="+mn-ea"/>
                <a:cs typeface="+mn-cs"/>
              </a:rPr>
              <a:t> ( νιώσουν θετικά )</a:t>
            </a:r>
            <a:r>
              <a:rPr lang="en-US" sz="1200" kern="1200" baseline="0" dirty="0" smtClean="0">
                <a:solidFill>
                  <a:schemeClr val="tx1"/>
                </a:solidFill>
                <a:latin typeface="+mn-lt"/>
                <a:ea typeface="+mn-ea"/>
                <a:cs typeface="+mn-cs"/>
              </a:rPr>
              <a:t> – </a:t>
            </a:r>
            <a:endParaRPr lang="el-GR"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letter meet their needs – what they are looking for</a:t>
            </a:r>
            <a:r>
              <a:rPr lang="el-GR" sz="1200" kern="1200" baseline="0" dirty="0" smtClean="0">
                <a:solidFill>
                  <a:schemeClr val="tx1"/>
                </a:solidFill>
                <a:latin typeface="+mn-lt"/>
                <a:ea typeface="+mn-ea"/>
                <a:cs typeface="+mn-cs"/>
              </a:rPr>
              <a:t> ( το γραπτό καλύπτει, πληροί τις ανάγκες του ) </a:t>
            </a:r>
            <a:r>
              <a:rPr lang="en-US" sz="1200" kern="1200" baseline="0" dirty="0" smtClean="0">
                <a:solidFill>
                  <a:schemeClr val="tx1"/>
                </a:solidFill>
                <a:latin typeface="+mn-lt"/>
                <a:ea typeface="+mn-ea"/>
                <a:cs typeface="+mn-cs"/>
              </a:rPr>
              <a:t> </a:t>
            </a:r>
          </a:p>
          <a:p>
            <a:r>
              <a:rPr lang="en-US" sz="1200" kern="1200" baseline="0" dirty="0" smtClean="0">
                <a:solidFill>
                  <a:schemeClr val="tx1"/>
                </a:solidFill>
                <a:latin typeface="+mn-lt"/>
                <a:ea typeface="+mn-ea"/>
                <a:cs typeface="+mn-cs"/>
              </a:rPr>
              <a:t>People nowadays, due to the overload of written information,  read selectively – scan letters </a:t>
            </a:r>
            <a:endParaRPr lang="el-GR" sz="1200" kern="1200" baseline="0" dirty="0" smtClean="0">
              <a:solidFill>
                <a:schemeClr val="tx1"/>
              </a:solidFill>
              <a:latin typeface="+mn-lt"/>
              <a:ea typeface="+mn-ea"/>
              <a:cs typeface="+mn-cs"/>
            </a:endParaRPr>
          </a:p>
          <a:p>
            <a:endParaRPr lang="el-GR" sz="12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latin typeface="+mn-lt"/>
                <a:ea typeface="+mn-ea"/>
                <a:cs typeface="+mn-cs"/>
              </a:rPr>
              <a:t>Make a Finishing Touch</a:t>
            </a:r>
            <a:r>
              <a:rPr lang="en-US" sz="1200" b="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Look at what you've written from the reader's point of view. </a:t>
            </a:r>
            <a:endParaRPr lang="el-GR"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Make your writing simple and clear.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Rearrange and improve the order and flow, if necessary.</a:t>
            </a:r>
            <a:endParaRPr lang="el-GR" sz="1200" dirty="0" smtClean="0">
              <a:latin typeface="Arial" pitchFamily="34" charset="0"/>
              <a:cs typeface="Arial" pitchFamily="34" charset="0"/>
            </a:endParaRPr>
          </a:p>
          <a:p>
            <a:pPr marL="360363" indent="-360363">
              <a:spcBef>
                <a:spcPts val="400"/>
              </a:spcBef>
              <a:spcAft>
                <a:spcPts val="400"/>
              </a:spcAft>
              <a:buClr>
                <a:schemeClr val="accent1"/>
              </a:buClr>
              <a:buSzPct val="90000"/>
              <a:buFont typeface="Arial" charset="0"/>
              <a:buChar char="►"/>
            </a:pPr>
            <a:endParaRPr lang="el-GR" dirty="0"/>
          </a:p>
        </p:txBody>
      </p:sp>
      <p:sp>
        <p:nvSpPr>
          <p:cNvPr id="4" name="Slide Number Placeholder 3"/>
          <p:cNvSpPr>
            <a:spLocks noGrp="1"/>
          </p:cNvSpPr>
          <p:nvPr>
            <p:ph type="sldNum" sz="quarter" idx="10"/>
          </p:nvPr>
        </p:nvSpPr>
        <p:spPr/>
        <p:txBody>
          <a:bodyPr/>
          <a:lstStyle/>
          <a:p>
            <a:fld id="{BF3C7FEB-7E8A-498D-BA72-3BEC3CE06E91}" type="slidenum">
              <a:rPr lang="el-GR" smtClean="0"/>
              <a:pPr/>
              <a:t>9</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b="1" i="1" kern="1200" dirty="0" smtClean="0">
                <a:solidFill>
                  <a:schemeClr val="tx1"/>
                </a:solidFill>
                <a:latin typeface="+mn-lt"/>
                <a:ea typeface="+mn-ea"/>
                <a:cs typeface="+mn-cs"/>
              </a:rPr>
              <a:t>Παράμετροι</a:t>
            </a:r>
            <a:r>
              <a:rPr lang="el-GR" sz="1200" b="1" i="1" kern="1200" baseline="0" dirty="0" smtClean="0">
                <a:solidFill>
                  <a:schemeClr val="tx1"/>
                </a:solidFill>
                <a:latin typeface="+mn-lt"/>
                <a:ea typeface="+mn-ea"/>
                <a:cs typeface="+mn-cs"/>
              </a:rPr>
              <a:t> οι οποίοι καθορίζουν την ποιότητα και κατά επέκταση την αποτελεσματικότητα του γραπτού λόγου </a:t>
            </a:r>
          </a:p>
          <a:p>
            <a:endParaRPr lang="el-GR" sz="1200" b="1" kern="1200" baseline="0" dirty="0" smtClean="0">
              <a:solidFill>
                <a:schemeClr val="tx1"/>
              </a:solidFill>
              <a:latin typeface="+mn-lt"/>
              <a:ea typeface="+mn-ea"/>
              <a:cs typeface="+mn-cs"/>
            </a:endParaRPr>
          </a:p>
          <a:p>
            <a:r>
              <a:rPr lang="el-GR" sz="1200" b="1" i="1" kern="1200" baseline="0" dirty="0" smtClean="0">
                <a:solidFill>
                  <a:schemeClr val="tx1"/>
                </a:solidFill>
                <a:latin typeface="+mn-lt"/>
                <a:ea typeface="+mn-ea"/>
                <a:cs typeface="+mn-cs"/>
              </a:rPr>
              <a:t>Στο κατά πόσο / σε πιο βαθμό ένα γραπτό κείμενο </a:t>
            </a:r>
          </a:p>
          <a:p>
            <a:endParaRPr lang="el-GR" sz="1200" b="1" kern="1200" baseline="0" dirty="0" smtClean="0">
              <a:solidFill>
                <a:schemeClr val="tx1"/>
              </a:solidFill>
              <a:latin typeface="+mn-lt"/>
              <a:ea typeface="+mn-ea"/>
              <a:cs typeface="+mn-cs"/>
            </a:endParaRPr>
          </a:p>
          <a:p>
            <a:pPr lvl="1">
              <a:buFont typeface="Wingdings" pitchFamily="2" charset="2"/>
              <a:buChar char="ü"/>
            </a:pPr>
            <a:r>
              <a:rPr lang="el-GR" sz="1200" b="0" kern="1200" dirty="0" smtClean="0">
                <a:solidFill>
                  <a:schemeClr val="tx1"/>
                </a:solidFill>
                <a:latin typeface="+mn-lt"/>
                <a:ea typeface="+mn-ea"/>
                <a:cs typeface="+mn-cs"/>
              </a:rPr>
              <a:t>Ελκύει,</a:t>
            </a:r>
            <a:r>
              <a:rPr lang="el-GR" sz="1200" b="0" kern="1200" baseline="0" dirty="0" smtClean="0">
                <a:solidFill>
                  <a:schemeClr val="tx1"/>
                </a:solidFill>
                <a:latin typeface="+mn-lt"/>
                <a:ea typeface="+mn-ea"/>
                <a:cs typeface="+mn-cs"/>
              </a:rPr>
              <a:t> κεντρίζει</a:t>
            </a:r>
            <a:r>
              <a:rPr lang="el-GR" sz="1200" b="0" kern="1200" dirty="0" smtClean="0">
                <a:solidFill>
                  <a:schemeClr val="tx1"/>
                </a:solidFill>
                <a:latin typeface="+mn-lt"/>
                <a:ea typeface="+mn-ea"/>
                <a:cs typeface="+mn-cs"/>
              </a:rPr>
              <a:t> την προσοχή και το ενδιαφέρον, </a:t>
            </a:r>
          </a:p>
          <a:p>
            <a:pPr lvl="1">
              <a:buFont typeface="Wingdings" pitchFamily="2" charset="2"/>
              <a:buChar char="ü"/>
            </a:pPr>
            <a:r>
              <a:rPr lang="el-GR" sz="1200" b="0" kern="1200" dirty="0" smtClean="0">
                <a:solidFill>
                  <a:schemeClr val="tx1"/>
                </a:solidFill>
                <a:latin typeface="+mn-lt"/>
                <a:ea typeface="+mn-ea"/>
                <a:cs typeface="+mn-cs"/>
              </a:rPr>
              <a:t>Τεκμηριώνει</a:t>
            </a:r>
            <a:r>
              <a:rPr lang="el-GR" sz="1200" b="0" kern="1200" baseline="0" dirty="0" smtClean="0">
                <a:solidFill>
                  <a:schemeClr val="tx1"/>
                </a:solidFill>
                <a:latin typeface="+mn-lt"/>
                <a:ea typeface="+mn-ea"/>
                <a:cs typeface="+mn-cs"/>
              </a:rPr>
              <a:t> αυτά που γράφει</a:t>
            </a:r>
            <a:r>
              <a:rPr lang="en-GB" sz="1200" b="0" kern="1200" baseline="0" dirty="0" smtClean="0">
                <a:solidFill>
                  <a:schemeClr val="tx1"/>
                </a:solidFill>
                <a:latin typeface="+mn-lt"/>
                <a:ea typeface="+mn-ea"/>
                <a:cs typeface="+mn-cs"/>
              </a:rPr>
              <a:t> </a:t>
            </a:r>
            <a:endParaRPr lang="el-GR" sz="1200" b="0" kern="1200" baseline="0" dirty="0" smtClean="0">
              <a:solidFill>
                <a:schemeClr val="tx1"/>
              </a:solidFill>
              <a:latin typeface="+mn-lt"/>
              <a:ea typeface="+mn-ea"/>
              <a:cs typeface="+mn-cs"/>
            </a:endParaRPr>
          </a:p>
          <a:p>
            <a:pPr lvl="1">
              <a:buFont typeface="Wingdings" pitchFamily="2" charset="2"/>
              <a:buChar char="ü"/>
            </a:pPr>
            <a:r>
              <a:rPr lang="el-GR" sz="1200" b="0" kern="1200" baseline="0" dirty="0" smtClean="0">
                <a:solidFill>
                  <a:schemeClr val="tx1"/>
                </a:solidFill>
                <a:latin typeface="+mn-lt"/>
                <a:ea typeface="+mn-ea"/>
                <a:cs typeface="+mn-cs"/>
              </a:rPr>
              <a:t>Να </a:t>
            </a:r>
            <a:r>
              <a:rPr lang="el-GR" sz="1200" b="0" kern="1200" dirty="0" smtClean="0">
                <a:solidFill>
                  <a:schemeClr val="tx1"/>
                </a:solidFill>
                <a:latin typeface="+mn-lt"/>
                <a:ea typeface="+mn-ea"/>
                <a:cs typeface="+mn-cs"/>
              </a:rPr>
              <a:t>είναι σύντομο, σαφές</a:t>
            </a:r>
            <a:r>
              <a:rPr lang="el-GR" sz="1200" b="0" kern="1200" baseline="0" dirty="0" smtClean="0">
                <a:solidFill>
                  <a:schemeClr val="tx1"/>
                </a:solidFill>
                <a:latin typeface="+mn-lt"/>
                <a:ea typeface="+mn-ea"/>
                <a:cs typeface="+mn-cs"/>
              </a:rPr>
              <a:t> και επί της ουσίας </a:t>
            </a:r>
            <a:r>
              <a:rPr lang="el-GR" sz="1200" b="0" kern="1200" dirty="0" smtClean="0">
                <a:solidFill>
                  <a:schemeClr val="tx1"/>
                </a:solidFill>
                <a:latin typeface="+mn-lt"/>
                <a:ea typeface="+mn-ea"/>
                <a:cs typeface="+mn-cs"/>
              </a:rPr>
              <a:t>, </a:t>
            </a:r>
            <a:r>
              <a:rPr lang="en-GB" sz="1200" b="0" kern="1200" dirty="0" smtClean="0">
                <a:solidFill>
                  <a:schemeClr val="tx1"/>
                </a:solidFill>
                <a:latin typeface="+mn-lt"/>
                <a:ea typeface="+mn-ea"/>
                <a:cs typeface="+mn-cs"/>
              </a:rPr>
              <a:t>kiss </a:t>
            </a:r>
            <a:r>
              <a:rPr lang="el-GR" sz="1200" b="0" kern="1200" dirty="0" smtClean="0">
                <a:solidFill>
                  <a:schemeClr val="tx1"/>
                </a:solidFill>
                <a:latin typeface="+mn-lt"/>
                <a:ea typeface="+mn-ea"/>
                <a:cs typeface="+mn-cs"/>
              </a:rPr>
              <a:t> </a:t>
            </a:r>
          </a:p>
          <a:p>
            <a:pPr lvl="1">
              <a:buFont typeface="Wingdings" pitchFamily="2" charset="2"/>
              <a:buChar char="ü"/>
            </a:pPr>
            <a:r>
              <a:rPr lang="el-GR" sz="1200" b="0" kern="1200" dirty="0" smtClean="0">
                <a:solidFill>
                  <a:schemeClr val="tx1"/>
                </a:solidFill>
                <a:latin typeface="+mn-lt"/>
                <a:ea typeface="+mn-ea"/>
                <a:cs typeface="+mn-cs"/>
              </a:rPr>
              <a:t>Να είναι</a:t>
            </a:r>
            <a:r>
              <a:rPr lang="el-GR" sz="1200" b="0" kern="1200" baseline="0" dirty="0" smtClean="0">
                <a:solidFill>
                  <a:schemeClr val="tx1"/>
                </a:solidFill>
                <a:latin typeface="+mn-lt"/>
                <a:ea typeface="+mn-ea"/>
                <a:cs typeface="+mn-cs"/>
              </a:rPr>
              <a:t> καλά δομημένο </a:t>
            </a:r>
            <a:r>
              <a:rPr lang="en-GB" sz="1200" b="0" kern="1200" baseline="0" dirty="0" smtClean="0">
                <a:solidFill>
                  <a:schemeClr val="tx1"/>
                </a:solidFill>
                <a:latin typeface="+mn-lt"/>
                <a:ea typeface="+mn-ea"/>
                <a:cs typeface="+mn-cs"/>
              </a:rPr>
              <a:t>( </a:t>
            </a:r>
            <a:r>
              <a:rPr lang="el-GR" sz="1200" b="0" kern="1200" baseline="0" dirty="0" smtClean="0">
                <a:solidFill>
                  <a:schemeClr val="tx1"/>
                </a:solidFill>
                <a:latin typeface="+mn-lt"/>
                <a:ea typeface="+mn-ea"/>
                <a:cs typeface="+mn-cs"/>
              </a:rPr>
              <a:t>σειρά, τάξη, ενότητες, να ξεχωρίζει το ένα κεφάλαιο από το άλλο – δομή κατευθύνει το αναγνώστη και στέλνει ένα μήνυμα ότι μια δόμηση στη σκέψη)</a:t>
            </a:r>
          </a:p>
          <a:p>
            <a:pPr lvl="1">
              <a:buFont typeface="Wingdings" pitchFamily="2" charset="2"/>
              <a:buChar char="ü"/>
            </a:pPr>
            <a:r>
              <a:rPr lang="el-GR" sz="1200" b="0" kern="1200" baseline="0" dirty="0" smtClean="0">
                <a:solidFill>
                  <a:schemeClr val="tx1"/>
                </a:solidFill>
                <a:latin typeface="+mn-lt"/>
                <a:ea typeface="+mn-ea"/>
                <a:cs typeface="+mn-cs"/>
              </a:rPr>
              <a:t>Να είναι γραμματικά, συντακτικά και ορθογραφικά σωστό </a:t>
            </a:r>
          </a:p>
          <a:p>
            <a:pPr lvl="1">
              <a:buFont typeface="Wingdings" pitchFamily="2" charset="2"/>
              <a:buChar char="ü"/>
            </a:pPr>
            <a:r>
              <a:rPr lang="el-GR" sz="1200" b="0" kern="1200" dirty="0" smtClean="0">
                <a:solidFill>
                  <a:schemeClr val="tx1"/>
                </a:solidFill>
                <a:latin typeface="+mn-lt"/>
                <a:ea typeface="+mn-ea"/>
                <a:cs typeface="+mn-cs"/>
              </a:rPr>
              <a:t>ευανάγνωστα, ( να διαβάζεται εύκολα ) κατανοείται</a:t>
            </a:r>
            <a:r>
              <a:rPr lang="el-GR" sz="1200" b="0" kern="1200" baseline="0" dirty="0" smtClean="0">
                <a:solidFill>
                  <a:schemeClr val="tx1"/>
                </a:solidFill>
                <a:latin typeface="+mn-lt"/>
                <a:ea typeface="+mn-ea"/>
                <a:cs typeface="+mn-cs"/>
              </a:rPr>
              <a:t> </a:t>
            </a:r>
            <a:r>
              <a:rPr lang="el-GR" sz="1200" b="0" kern="1200" dirty="0" smtClean="0">
                <a:solidFill>
                  <a:schemeClr val="tx1"/>
                </a:solidFill>
                <a:latin typeface="+mn-lt"/>
                <a:ea typeface="+mn-ea"/>
                <a:cs typeface="+mn-cs"/>
              </a:rPr>
              <a:t>εύκολα</a:t>
            </a:r>
          </a:p>
          <a:p>
            <a:pPr lvl="1">
              <a:buFont typeface="Wingdings" pitchFamily="2" charset="2"/>
              <a:buChar char="ü"/>
            </a:pPr>
            <a:r>
              <a:rPr lang="el-GR" sz="1200" b="0" kern="1200" dirty="0" smtClean="0">
                <a:solidFill>
                  <a:schemeClr val="tx1"/>
                </a:solidFill>
                <a:latin typeface="+mn-lt"/>
                <a:ea typeface="+mn-ea"/>
                <a:cs typeface="+mn-cs"/>
              </a:rPr>
              <a:t>Να</a:t>
            </a:r>
            <a:r>
              <a:rPr lang="el-GR" sz="1200" b="0" kern="1200" baseline="0" dirty="0" smtClean="0">
                <a:solidFill>
                  <a:schemeClr val="tx1"/>
                </a:solidFill>
                <a:latin typeface="+mn-lt"/>
                <a:ea typeface="+mn-ea"/>
                <a:cs typeface="+mn-cs"/>
              </a:rPr>
              <a:t> μ</a:t>
            </a:r>
            <a:r>
              <a:rPr lang="el-GR" sz="1200" b="0" kern="1200" dirty="0" smtClean="0">
                <a:solidFill>
                  <a:schemeClr val="tx1"/>
                </a:solidFill>
                <a:latin typeface="+mn-lt"/>
                <a:ea typeface="+mn-ea"/>
                <a:cs typeface="+mn-cs"/>
              </a:rPr>
              <a:t>εταδίδουν με ακρίβεια και σαφήνεια τα μηνύματα που θέλετε να επικοινωνήσετε</a:t>
            </a:r>
            <a:r>
              <a:rPr lang="el-GR" sz="1200" b="1" kern="1200" dirty="0" smtClean="0">
                <a:solidFill>
                  <a:schemeClr val="tx1"/>
                </a:solidFill>
                <a:latin typeface="+mn-lt"/>
                <a:ea typeface="+mn-ea"/>
                <a:cs typeface="+mn-cs"/>
              </a:rPr>
              <a:t>;</a:t>
            </a:r>
          </a:p>
          <a:p>
            <a:pPr lvl="1">
              <a:buFont typeface="Wingdings" pitchFamily="2" charset="2"/>
              <a:buChar char="ü"/>
            </a:pPr>
            <a:r>
              <a:rPr lang="el-GR" sz="1200" b="0" kern="1200" dirty="0" smtClean="0">
                <a:solidFill>
                  <a:schemeClr val="tx1"/>
                </a:solidFill>
                <a:latin typeface="+mn-lt"/>
                <a:ea typeface="+mn-ea"/>
                <a:cs typeface="+mn-cs"/>
              </a:rPr>
              <a:t>Να συμβάλλουν στη δημιουργία και συντήρηση θετικής αντίληψης / εικόνας / εντύπωσης για το συγγραφέα</a:t>
            </a:r>
            <a:r>
              <a:rPr lang="el-GR" sz="1200" b="0" kern="1200" baseline="0" dirty="0" smtClean="0">
                <a:solidFill>
                  <a:schemeClr val="tx1"/>
                </a:solidFill>
                <a:latin typeface="+mn-lt"/>
                <a:ea typeface="+mn-ea"/>
                <a:cs typeface="+mn-cs"/>
              </a:rPr>
              <a:t> και τον επαγγελματισμό του το οποίο με την σειρά του αντικατοπτρίζει και την εικόνα της επιχείρησης του</a:t>
            </a:r>
            <a:endParaRPr lang="en-GB" sz="1200" b="0" kern="1200" baseline="0" dirty="0" smtClean="0">
              <a:solidFill>
                <a:schemeClr val="tx1"/>
              </a:solidFill>
              <a:latin typeface="+mn-lt"/>
              <a:ea typeface="+mn-ea"/>
              <a:cs typeface="+mn-cs"/>
            </a:endParaRPr>
          </a:p>
          <a:p>
            <a:pPr lvl="1">
              <a:buFont typeface="Wingdings" pitchFamily="2" charset="2"/>
              <a:buChar char="ü"/>
            </a:pPr>
            <a:r>
              <a:rPr lang="el-GR" sz="1200" b="0" kern="1200" baseline="0" dirty="0" smtClean="0">
                <a:solidFill>
                  <a:schemeClr val="tx1"/>
                </a:solidFill>
                <a:latin typeface="+mn-lt"/>
                <a:ea typeface="+mn-ea"/>
                <a:cs typeface="+mn-cs"/>
              </a:rPr>
              <a:t>Παρουσίαση βοηθά στην εικόνα – εντύπωση </a:t>
            </a:r>
            <a:endParaRPr lang="el-GR" sz="1200" kern="1200" dirty="0" smtClean="0">
              <a:solidFill>
                <a:schemeClr val="tx1"/>
              </a:solidFill>
              <a:latin typeface="+mn-lt"/>
              <a:ea typeface="+mn-ea"/>
              <a:cs typeface="+mn-cs"/>
            </a:endParaRPr>
          </a:p>
          <a:p>
            <a:endParaRPr lang="el-GR" sz="1200" b="1" kern="1200" baseline="0" dirty="0" smtClean="0">
              <a:solidFill>
                <a:schemeClr val="tx1"/>
              </a:solidFill>
              <a:latin typeface="+mn-lt"/>
              <a:ea typeface="+mn-ea"/>
              <a:cs typeface="+mn-cs"/>
            </a:endParaRPr>
          </a:p>
          <a:p>
            <a:r>
              <a:rPr lang="el-GR" sz="1200" b="1" kern="1200" baseline="0" dirty="0" smtClean="0">
                <a:solidFill>
                  <a:schemeClr val="tx1"/>
                </a:solidFill>
                <a:latin typeface="+mn-lt"/>
                <a:ea typeface="+mn-ea"/>
                <a:cs typeface="+mn-cs"/>
              </a:rPr>
              <a:t>Ένα γραπτό κείμενο </a:t>
            </a:r>
          </a:p>
          <a:p>
            <a:endParaRPr lang="el-GR" sz="1200" b="1" kern="1200" baseline="0" dirty="0" smtClean="0">
              <a:solidFill>
                <a:schemeClr val="tx1"/>
              </a:solidFill>
              <a:latin typeface="+mn-lt"/>
              <a:ea typeface="+mn-ea"/>
              <a:cs typeface="+mn-cs"/>
            </a:endParaRPr>
          </a:p>
          <a:p>
            <a:pPr marL="225425" indent="-225425">
              <a:spcBef>
                <a:spcPts val="600"/>
              </a:spcBef>
              <a:spcAft>
                <a:spcPts val="300"/>
              </a:spcAft>
              <a:buClr>
                <a:srgbClr val="FF6600"/>
              </a:buClr>
              <a:buSzPct val="80000"/>
              <a:buFont typeface="Arial" pitchFamily="34" charset="0"/>
              <a:buChar char="►"/>
            </a:pPr>
            <a:r>
              <a:rPr lang="el-GR" sz="1200" dirty="0" smtClean="0">
                <a:solidFill>
                  <a:srgbClr val="000000"/>
                </a:solidFill>
                <a:latin typeface="Arial" pitchFamily="34" charset="0"/>
                <a:cs typeface="Arial" pitchFamily="34" charset="0"/>
              </a:rPr>
              <a:t>Δομή</a:t>
            </a:r>
            <a:endParaRPr lang="en-US" sz="1200" dirty="0" smtClean="0">
              <a:solidFill>
                <a:srgbClr val="000000"/>
              </a:solidFill>
              <a:latin typeface="Arial" pitchFamily="34" charset="0"/>
              <a:cs typeface="Arial" pitchFamily="34" charset="0"/>
            </a:endParaRPr>
          </a:p>
          <a:p>
            <a:pPr marL="225425" indent="-225425">
              <a:spcBef>
                <a:spcPts val="600"/>
              </a:spcBef>
              <a:spcAft>
                <a:spcPts val="300"/>
              </a:spcAft>
              <a:buClr>
                <a:srgbClr val="FF6600"/>
              </a:buClr>
              <a:buSzPct val="80000"/>
              <a:buFont typeface="Arial" pitchFamily="34" charset="0"/>
              <a:buChar char="►"/>
            </a:pPr>
            <a:r>
              <a:rPr lang="el-GR" sz="1200" dirty="0" smtClean="0">
                <a:solidFill>
                  <a:srgbClr val="000000"/>
                </a:solidFill>
                <a:latin typeface="Arial" pitchFamily="34" charset="0"/>
                <a:cs typeface="Arial" pitchFamily="34" charset="0"/>
              </a:rPr>
              <a:t>Περιεχόμενο</a:t>
            </a:r>
          </a:p>
          <a:p>
            <a:pPr marL="225425" indent="-225425">
              <a:spcBef>
                <a:spcPts val="600"/>
              </a:spcBef>
              <a:spcAft>
                <a:spcPts val="300"/>
              </a:spcAft>
              <a:buClr>
                <a:srgbClr val="FF6600"/>
              </a:buClr>
              <a:buSzPct val="80000"/>
              <a:buFont typeface="Arial" pitchFamily="34" charset="0"/>
              <a:buChar char="►"/>
            </a:pPr>
            <a:r>
              <a:rPr lang="el-GR" sz="1200" dirty="0" smtClean="0">
                <a:solidFill>
                  <a:srgbClr val="000000"/>
                </a:solidFill>
                <a:latin typeface="Arial" pitchFamily="34" charset="0"/>
                <a:cs typeface="Arial" pitchFamily="34" charset="0"/>
              </a:rPr>
              <a:t>Συντομία</a:t>
            </a:r>
          </a:p>
          <a:p>
            <a:pPr marL="225425" indent="-225425">
              <a:spcBef>
                <a:spcPts val="600"/>
              </a:spcBef>
              <a:spcAft>
                <a:spcPts val="300"/>
              </a:spcAft>
              <a:buClr>
                <a:srgbClr val="FF6600"/>
              </a:buClr>
              <a:buSzPct val="80000"/>
              <a:buFont typeface="Arial" pitchFamily="34" charset="0"/>
              <a:buChar char="►"/>
            </a:pPr>
            <a:r>
              <a:rPr lang="el-GR" sz="1200" dirty="0" smtClean="0">
                <a:solidFill>
                  <a:srgbClr val="000000"/>
                </a:solidFill>
                <a:latin typeface="Arial" pitchFamily="34" charset="0"/>
                <a:cs typeface="Arial" pitchFamily="34" charset="0"/>
              </a:rPr>
              <a:t>Σαφήνεια</a:t>
            </a:r>
            <a:endParaRPr lang="en-US" sz="1200" dirty="0" smtClean="0">
              <a:solidFill>
                <a:srgbClr val="000000"/>
              </a:solidFill>
              <a:latin typeface="Arial" pitchFamily="34" charset="0"/>
              <a:cs typeface="Arial" pitchFamily="34" charset="0"/>
            </a:endParaRPr>
          </a:p>
          <a:p>
            <a:pPr marL="225425" indent="-225425">
              <a:spcBef>
                <a:spcPts val="600"/>
              </a:spcBef>
              <a:spcAft>
                <a:spcPts val="300"/>
              </a:spcAft>
              <a:buClr>
                <a:srgbClr val="FF6600"/>
              </a:buClr>
              <a:buSzPct val="80000"/>
              <a:buFont typeface="Arial" pitchFamily="34" charset="0"/>
              <a:buChar char="►"/>
            </a:pPr>
            <a:r>
              <a:rPr lang="el-GR" sz="1200" dirty="0" smtClean="0">
                <a:solidFill>
                  <a:srgbClr val="000000"/>
                </a:solidFill>
                <a:latin typeface="Arial" pitchFamily="34" charset="0"/>
                <a:cs typeface="Arial" pitchFamily="34" charset="0"/>
              </a:rPr>
              <a:t>Λεξιλόγιο</a:t>
            </a:r>
          </a:p>
          <a:p>
            <a:pPr marL="225425" indent="-225425">
              <a:spcBef>
                <a:spcPts val="600"/>
              </a:spcBef>
              <a:spcAft>
                <a:spcPts val="300"/>
              </a:spcAft>
              <a:buClr>
                <a:srgbClr val="FF6600"/>
              </a:buClr>
              <a:buSzPct val="80000"/>
              <a:buFont typeface="Arial" pitchFamily="34" charset="0"/>
              <a:buChar char="►"/>
            </a:pPr>
            <a:r>
              <a:rPr lang="el-GR" sz="1200" dirty="0" smtClean="0">
                <a:solidFill>
                  <a:srgbClr val="000000"/>
                </a:solidFill>
                <a:latin typeface="Arial" pitchFamily="34" charset="0"/>
                <a:cs typeface="Arial" pitchFamily="34" charset="0"/>
              </a:rPr>
              <a:t>Γραμματική</a:t>
            </a:r>
          </a:p>
          <a:p>
            <a:pPr marL="225425" indent="-225425">
              <a:spcBef>
                <a:spcPts val="600"/>
              </a:spcBef>
              <a:spcAft>
                <a:spcPts val="300"/>
              </a:spcAft>
              <a:buClr>
                <a:srgbClr val="FF6600"/>
              </a:buClr>
              <a:buSzPct val="80000"/>
              <a:buFont typeface="Arial" pitchFamily="34" charset="0"/>
              <a:buChar char="►"/>
            </a:pPr>
            <a:r>
              <a:rPr lang="el-GR" sz="1200" dirty="0" smtClean="0">
                <a:solidFill>
                  <a:srgbClr val="000000"/>
                </a:solidFill>
                <a:latin typeface="Arial" pitchFamily="34" charset="0"/>
                <a:cs typeface="Arial" pitchFamily="34" charset="0"/>
              </a:rPr>
              <a:t>Τεκμηρίωση</a:t>
            </a:r>
            <a:endParaRPr lang="en-US" sz="1200" dirty="0" smtClean="0">
              <a:solidFill>
                <a:srgbClr val="000000"/>
              </a:solidFill>
              <a:latin typeface="Arial" pitchFamily="34" charset="0"/>
              <a:cs typeface="Arial" pitchFamily="34" charset="0"/>
            </a:endParaRPr>
          </a:p>
          <a:p>
            <a:pPr marL="225425" indent="-225425">
              <a:spcBef>
                <a:spcPts val="600"/>
              </a:spcBef>
              <a:spcAft>
                <a:spcPts val="300"/>
              </a:spcAft>
              <a:buClr>
                <a:srgbClr val="FF6600"/>
              </a:buClr>
              <a:buSzPct val="80000"/>
              <a:buFont typeface="Arial" pitchFamily="34" charset="0"/>
              <a:buChar char="►"/>
            </a:pPr>
            <a:r>
              <a:rPr lang="el-GR" sz="1200" dirty="0" smtClean="0">
                <a:solidFill>
                  <a:srgbClr val="000000"/>
                </a:solidFill>
                <a:latin typeface="Arial" pitchFamily="34" charset="0"/>
                <a:cs typeface="Arial" pitchFamily="34" charset="0"/>
              </a:rPr>
              <a:t>Παρουσίαση</a:t>
            </a:r>
            <a:endParaRPr lang="en-US" sz="1200" dirty="0" smtClean="0">
              <a:solidFill>
                <a:srgbClr val="000000"/>
              </a:solidFill>
              <a:latin typeface="Arial" pitchFamily="34" charset="0"/>
              <a:cs typeface="Arial" pitchFamily="34" charset="0"/>
            </a:endParaRPr>
          </a:p>
          <a:p>
            <a:endParaRPr lang="el-GR" dirty="0"/>
          </a:p>
        </p:txBody>
      </p:sp>
      <p:sp>
        <p:nvSpPr>
          <p:cNvPr id="4" name="Slide Number Placeholder 3"/>
          <p:cNvSpPr>
            <a:spLocks noGrp="1"/>
          </p:cNvSpPr>
          <p:nvPr>
            <p:ph type="sldNum" sz="quarter" idx="10"/>
          </p:nvPr>
        </p:nvSpPr>
        <p:spPr/>
        <p:txBody>
          <a:bodyPr/>
          <a:lstStyle/>
          <a:p>
            <a:fld id="{BF3C7FEB-7E8A-498D-BA72-3BEC3CE06E91}" type="slidenum">
              <a:rPr lang="el-GR" smtClean="0"/>
              <a:pPr/>
              <a:t>10</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1" u="sng" dirty="0" smtClean="0"/>
              <a:t>Δομή</a:t>
            </a:r>
            <a:r>
              <a:rPr lang="el-GR" u="sng" baseline="0" dirty="0" smtClean="0"/>
              <a:t> =</a:t>
            </a:r>
            <a:r>
              <a:rPr lang="el-GR" baseline="0" dirty="0" smtClean="0"/>
              <a:t> ( πως οργανώνονται / ταξινομούνται οι πληροφορίες ενός κειμένου ) με ενότητες – λογική σειρά των πληροφοριών δηλώνει ότι έχεις επιχειρηματική σκέψη / καλά οργανωμένος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0" dirty="0" smtClean="0"/>
              <a:t>Πρόσφατο</a:t>
            </a:r>
            <a:r>
              <a:rPr lang="el-GR" b="0" baseline="0" dirty="0" smtClean="0"/>
              <a:t> = </a:t>
            </a:r>
            <a:r>
              <a:rPr lang="en-US" b="0" baseline="0" dirty="0" smtClean="0"/>
              <a:t>updated info </a:t>
            </a: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Check</a:t>
            </a:r>
            <a:r>
              <a:rPr lang="en-US" b="0" baseline="0" dirty="0" smtClean="0"/>
              <a:t> for spelling and grammatical errors </a:t>
            </a:r>
          </a:p>
          <a:p>
            <a:pPr marL="0" marR="0" indent="0" algn="l" defTabSz="914400" rtl="0" eaLnBrk="1" fontAlgn="auto" latinLnBrk="0" hangingPunct="1">
              <a:lnSpc>
                <a:spcPct val="100000"/>
              </a:lnSpc>
              <a:spcBef>
                <a:spcPts val="0"/>
              </a:spcBef>
              <a:spcAft>
                <a:spcPts val="0"/>
              </a:spcAft>
              <a:buClrTx/>
              <a:buSzTx/>
              <a:buFontTx/>
              <a:buNone/>
              <a:tabLst/>
              <a:defRPr/>
            </a:pPr>
            <a:r>
              <a:rPr lang="el-GR" b="0" dirty="0" smtClean="0"/>
              <a:t>Επιχειρησιακή επικοινωνία </a:t>
            </a:r>
            <a:r>
              <a:rPr lang="en-US" b="1" dirty="0" smtClean="0"/>
              <a:t>less</a:t>
            </a:r>
            <a:r>
              <a:rPr lang="en-US" b="1" baseline="0" dirty="0" smtClean="0"/>
              <a:t> is more – </a:t>
            </a:r>
            <a:r>
              <a:rPr lang="en-US" b="1" dirty="0" smtClean="0"/>
              <a:t>KISS technique </a:t>
            </a:r>
            <a:r>
              <a:rPr lang="en-US" dirty="0" smtClean="0"/>
              <a:t> </a:t>
            </a:r>
            <a:r>
              <a:rPr lang="el-GR" dirty="0" smtClean="0"/>
              <a:t>( </a:t>
            </a:r>
            <a:r>
              <a:rPr lang="en-US" dirty="0" smtClean="0"/>
              <a:t>Keep</a:t>
            </a:r>
            <a:r>
              <a:rPr lang="en-US" baseline="0" dirty="0" smtClean="0"/>
              <a:t> it short and simple ) – never use 2 words if one is enough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Visually appealing / attractive ( </a:t>
            </a:r>
            <a:r>
              <a:rPr lang="el-GR" b="1" baseline="0" dirty="0" smtClean="0"/>
              <a:t>καλή παρουσίαση </a:t>
            </a:r>
            <a:r>
              <a:rPr lang="el-GR" baseline="0" dirty="0" smtClean="0"/>
              <a:t>- </a:t>
            </a:r>
            <a:r>
              <a:rPr lang="el-GR" b="1" baseline="0" dirty="0" smtClean="0"/>
              <a:t>οπτικώς ελκυστικό </a:t>
            </a:r>
            <a:r>
              <a:rPr lang="el-GR"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smtClean="0"/>
          </a:p>
          <a:p>
            <a:pPr>
              <a:spcBef>
                <a:spcPts val="600"/>
              </a:spcBef>
              <a:spcAft>
                <a:spcPts val="600"/>
              </a:spcAft>
              <a:buClr>
                <a:srgbClr val="C00000"/>
              </a:buClr>
              <a:buSzPct val="94000"/>
              <a:buFont typeface="Wingdings 2" pitchFamily="18" charset="2"/>
              <a:buChar char="R"/>
            </a:pPr>
            <a:r>
              <a:rPr lang="el-GR" sz="1200" dirty="0" smtClean="0">
                <a:solidFill>
                  <a:schemeClr val="tx1"/>
                </a:solidFill>
                <a:latin typeface="Arial" pitchFamily="34" charset="0"/>
                <a:cs typeface="Arial" pitchFamily="34" charset="0"/>
              </a:rPr>
              <a:t>Να είναι σωστά δομημένο </a:t>
            </a:r>
          </a:p>
          <a:p>
            <a:pPr>
              <a:spcBef>
                <a:spcPts val="600"/>
              </a:spcBef>
              <a:spcAft>
                <a:spcPts val="600"/>
              </a:spcAft>
              <a:buClr>
                <a:srgbClr val="C00000"/>
              </a:buClr>
              <a:buSzPct val="94000"/>
              <a:buFont typeface="Wingdings 2" pitchFamily="18" charset="2"/>
              <a:buChar char="R"/>
            </a:pPr>
            <a:r>
              <a:rPr lang="el-GR" sz="1200" dirty="0" smtClean="0">
                <a:solidFill>
                  <a:schemeClr val="tx1"/>
                </a:solidFill>
                <a:latin typeface="Arial" pitchFamily="34" charset="0"/>
                <a:cs typeface="Arial" pitchFamily="34" charset="0"/>
              </a:rPr>
              <a:t>Να είναι ευανάγνωστο </a:t>
            </a:r>
          </a:p>
          <a:p>
            <a:pPr>
              <a:spcBef>
                <a:spcPts val="600"/>
              </a:spcBef>
              <a:spcAft>
                <a:spcPts val="600"/>
              </a:spcAft>
              <a:buClr>
                <a:srgbClr val="C00000"/>
              </a:buClr>
              <a:buSzPct val="94000"/>
              <a:buFont typeface="Wingdings 2" pitchFamily="18" charset="2"/>
              <a:buChar char="R"/>
            </a:pPr>
            <a:r>
              <a:rPr lang="el-GR" sz="1200" dirty="0" smtClean="0">
                <a:solidFill>
                  <a:schemeClr val="tx1"/>
                </a:solidFill>
                <a:latin typeface="Arial" pitchFamily="34" charset="0"/>
                <a:cs typeface="Arial" pitchFamily="34" charset="0"/>
              </a:rPr>
              <a:t>Να είναι γραμματικά σωστό</a:t>
            </a:r>
          </a:p>
          <a:p>
            <a:pPr>
              <a:spcBef>
                <a:spcPts val="600"/>
              </a:spcBef>
              <a:spcAft>
                <a:spcPts val="600"/>
              </a:spcAft>
              <a:buClr>
                <a:srgbClr val="C00000"/>
              </a:buClr>
              <a:buSzPct val="94000"/>
              <a:buFont typeface="Wingdings 2" pitchFamily="18" charset="2"/>
              <a:buChar char="R"/>
            </a:pPr>
            <a:r>
              <a:rPr lang="el-GR" sz="1200" dirty="0" smtClean="0">
                <a:latin typeface="Arial" pitchFamily="34" charset="0"/>
                <a:cs typeface="Arial" pitchFamily="34" charset="0"/>
              </a:rPr>
              <a:t>Να είναι σαφές και περιεκτικό</a:t>
            </a:r>
          </a:p>
          <a:p>
            <a:pPr>
              <a:spcBef>
                <a:spcPts val="600"/>
              </a:spcBef>
              <a:spcAft>
                <a:spcPts val="600"/>
              </a:spcAft>
              <a:buClr>
                <a:srgbClr val="C00000"/>
              </a:buClr>
              <a:buSzPct val="94000"/>
              <a:buFont typeface="Wingdings 2" pitchFamily="18" charset="2"/>
              <a:buChar char="R"/>
            </a:pPr>
            <a:r>
              <a:rPr lang="el-GR" sz="1200" dirty="0" smtClean="0">
                <a:solidFill>
                  <a:schemeClr val="tx1"/>
                </a:solidFill>
                <a:latin typeface="Arial" pitchFamily="34" charset="0"/>
                <a:cs typeface="Arial" pitchFamily="34" charset="0"/>
              </a:rPr>
              <a:t>Να είναι ευπαρουσίαστο</a:t>
            </a:r>
          </a:p>
          <a:p>
            <a:pPr>
              <a:spcBef>
                <a:spcPts val="600"/>
              </a:spcBef>
              <a:spcAft>
                <a:spcPts val="600"/>
              </a:spcAft>
              <a:buClr>
                <a:srgbClr val="C00000"/>
              </a:buClr>
              <a:buSzPct val="94000"/>
              <a:buFont typeface="Wingdings 2" pitchFamily="18" charset="2"/>
              <a:buChar char="R"/>
            </a:pPr>
            <a:r>
              <a:rPr lang="el-GR" sz="1200" dirty="0" smtClean="0">
                <a:latin typeface="Arial" pitchFamily="34" charset="0"/>
                <a:cs typeface="Arial" pitchFamily="34" charset="0"/>
              </a:rPr>
              <a:t>Να τονίζει τα δυνατά σημεία </a:t>
            </a:r>
          </a:p>
          <a:p>
            <a:pPr>
              <a:spcBef>
                <a:spcPts val="600"/>
              </a:spcBef>
              <a:spcAft>
                <a:spcPts val="600"/>
              </a:spcAft>
              <a:buClr>
                <a:srgbClr val="C00000"/>
              </a:buClr>
              <a:buSzPct val="94000"/>
              <a:buFont typeface="Wingdings 2" pitchFamily="18" charset="2"/>
              <a:buChar char="R"/>
            </a:pPr>
            <a:r>
              <a:rPr lang="el-GR" sz="1200" dirty="0" smtClean="0">
                <a:latin typeface="Arial" pitchFamily="34" charset="0"/>
                <a:cs typeface="Arial" pitchFamily="34" charset="0"/>
              </a:rPr>
              <a:t>Να είναι επίκαιρο</a:t>
            </a:r>
          </a:p>
          <a:p>
            <a:pPr>
              <a:spcBef>
                <a:spcPts val="600"/>
              </a:spcBef>
              <a:spcAft>
                <a:spcPts val="600"/>
              </a:spcAft>
              <a:buClr>
                <a:srgbClr val="C00000"/>
              </a:buClr>
              <a:buSzPct val="94000"/>
              <a:buFont typeface="Wingdings 2" pitchFamily="18" charset="2"/>
              <a:buChar char="R"/>
            </a:pPr>
            <a:r>
              <a:rPr lang="el-GR" sz="1200" dirty="0" smtClean="0">
                <a:solidFill>
                  <a:schemeClr val="tx1"/>
                </a:solidFill>
                <a:latin typeface="Arial" pitchFamily="34" charset="0"/>
                <a:cs typeface="Arial" pitchFamily="34" charset="0"/>
              </a:rPr>
              <a:t>Να γράφεται σε επαγγελματική </a:t>
            </a:r>
            <a:r>
              <a:rPr lang="el-GR" sz="1200" dirty="0" err="1" smtClean="0">
                <a:solidFill>
                  <a:schemeClr val="tx1"/>
                </a:solidFill>
                <a:latin typeface="Arial" pitchFamily="34" charset="0"/>
                <a:cs typeface="Arial" pitchFamily="34" charset="0"/>
              </a:rPr>
              <a:t>γλώσσ</a:t>
            </a:r>
            <a:endParaRPr lang="el-GR" dirty="0"/>
          </a:p>
        </p:txBody>
      </p:sp>
      <p:sp>
        <p:nvSpPr>
          <p:cNvPr id="4" name="Slide Number Placeholder 3"/>
          <p:cNvSpPr>
            <a:spLocks noGrp="1"/>
          </p:cNvSpPr>
          <p:nvPr>
            <p:ph type="sldNum" sz="quarter" idx="10"/>
          </p:nvPr>
        </p:nvSpPr>
        <p:spPr/>
        <p:txBody>
          <a:bodyPr/>
          <a:lstStyle/>
          <a:p>
            <a:fld id="{BF3C7FEB-7E8A-498D-BA72-3BEC3CE06E91}" type="slidenum">
              <a:rPr lang="el-GR" smtClean="0"/>
              <a:pPr/>
              <a:t>11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Master" Target="../slideMasters/slideMaster1.xml"/><Relationship Id="rId5" Type="http://schemas.openxmlformats.org/officeDocument/2006/relationships/tags" Target="../tags/tag10.xml"/><Relationship Id="rId4" Type="http://schemas.openxmlformats.org/officeDocument/2006/relationships/tags" Target="../tags/tag9.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Master" Target="../slideMasters/slideMaster1.xml"/><Relationship Id="rId5" Type="http://schemas.openxmlformats.org/officeDocument/2006/relationships/tags" Target="../tags/tag58.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Master" Target="../slideMasters/slideMaster1.xml"/><Relationship Id="rId5" Type="http://schemas.openxmlformats.org/officeDocument/2006/relationships/tags" Target="../tags/tag20.xml"/><Relationship Id="rId4" Type="http://schemas.openxmlformats.org/officeDocument/2006/relationships/tags" Target="../tags/tag19.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4.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slideMaster" Target="../slideMasters/slideMaster1.xml"/><Relationship Id="rId4" Type="http://schemas.openxmlformats.org/officeDocument/2006/relationships/tags" Target="../tags/tag38.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custDataLst>
              <p:tags r:id="rId3"/>
            </p:custDataLst>
          </p:nvPr>
        </p:nvSpPr>
        <p:spPr/>
        <p:txBody>
          <a:bodyPr/>
          <a:lstStyle/>
          <a:p>
            <a:fld id="{BA1E2867-C386-49DF-8F94-004241084EEB}" type="datetime1">
              <a:rPr lang="el-GR" smtClean="0"/>
              <a:pPr/>
              <a:t>12/10/2015</a:t>
            </a:fld>
            <a:endParaRPr lang="el-GR"/>
          </a:p>
        </p:txBody>
      </p:sp>
      <p:sp>
        <p:nvSpPr>
          <p:cNvPr id="5" name="Footer Placeholder 4"/>
          <p:cNvSpPr>
            <a:spLocks noGrp="1"/>
          </p:cNvSpPr>
          <p:nvPr>
            <p:ph type="ftr" sz="quarter" idx="11"/>
            <p:custDataLst>
              <p:tags r:id="rId4"/>
            </p:custDataLst>
          </p:nvPr>
        </p:nvSpPr>
        <p:spPr/>
        <p:txBody>
          <a:bodyPr/>
          <a:lstStyle/>
          <a:p>
            <a:endParaRPr lang="el-GR"/>
          </a:p>
        </p:txBody>
      </p:sp>
      <p:sp>
        <p:nvSpPr>
          <p:cNvPr id="6" name="Slide Number Placeholder 5"/>
          <p:cNvSpPr>
            <a:spLocks noGrp="1"/>
          </p:cNvSpPr>
          <p:nvPr>
            <p:ph type="sldNum" sz="quarter" idx="12"/>
            <p:custDataLst>
              <p:tags r:id="rId5"/>
            </p:custDataLst>
          </p:nvPr>
        </p:nvSpPr>
        <p:spPr/>
        <p:txBody>
          <a:bodyPr/>
          <a:lstStyle/>
          <a:p>
            <a:fld id="{FF54B3E2-F008-4CCC-A39B-2A5AB36CC58C}"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l-GR"/>
          </a:p>
        </p:txBody>
      </p:sp>
      <p:sp>
        <p:nvSpPr>
          <p:cNvPr id="3" name="Vertical Text Placeholder 2"/>
          <p:cNvSpPr>
            <a:spLocks noGrp="1"/>
          </p:cNvSpPr>
          <p:nvPr>
            <p:ph type="body" orient="vert" idx="1"/>
            <p:custDataLst>
              <p:tags r:id="rId2"/>
            </p:custDataLst>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custDataLst>
              <p:tags r:id="rId3"/>
            </p:custDataLst>
          </p:nvPr>
        </p:nvSpPr>
        <p:spPr/>
        <p:txBody>
          <a:bodyPr/>
          <a:lstStyle/>
          <a:p>
            <a:fld id="{85AA2635-D0D2-4CA4-9DDD-457530712FB9}" type="datetime1">
              <a:rPr lang="el-GR" smtClean="0"/>
              <a:pPr/>
              <a:t>12/10/2015</a:t>
            </a:fld>
            <a:endParaRPr lang="el-GR"/>
          </a:p>
        </p:txBody>
      </p:sp>
      <p:sp>
        <p:nvSpPr>
          <p:cNvPr id="5" name="Footer Placeholder 4"/>
          <p:cNvSpPr>
            <a:spLocks noGrp="1"/>
          </p:cNvSpPr>
          <p:nvPr>
            <p:ph type="ftr" sz="quarter" idx="11"/>
            <p:custDataLst>
              <p:tags r:id="rId4"/>
            </p:custDataLst>
          </p:nvPr>
        </p:nvSpPr>
        <p:spPr/>
        <p:txBody>
          <a:bodyPr/>
          <a:lstStyle/>
          <a:p>
            <a:endParaRPr lang="el-GR"/>
          </a:p>
        </p:txBody>
      </p:sp>
      <p:sp>
        <p:nvSpPr>
          <p:cNvPr id="6" name="Slide Number Placeholder 5"/>
          <p:cNvSpPr>
            <a:spLocks noGrp="1"/>
          </p:cNvSpPr>
          <p:nvPr>
            <p:ph type="sldNum" sz="quarter" idx="12"/>
            <p:custDataLst>
              <p:tags r:id="rId5"/>
            </p:custDataLst>
          </p:nvPr>
        </p:nvSpPr>
        <p:spPr/>
        <p:txBody>
          <a:bodyPr/>
          <a:lstStyle/>
          <a:p>
            <a:fld id="{FF54B3E2-F008-4CCC-A39B-2A5AB36CC58C}"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1"/>
            </p:custDataLs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custDataLst>
              <p:tags r:id="rId2"/>
            </p:custDataLst>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custDataLst>
              <p:tags r:id="rId3"/>
            </p:custDataLst>
          </p:nvPr>
        </p:nvSpPr>
        <p:spPr/>
        <p:txBody>
          <a:bodyPr/>
          <a:lstStyle/>
          <a:p>
            <a:fld id="{CA0D5CBC-B0FD-40A9-BF9D-EBF10982271C}" type="datetime1">
              <a:rPr lang="el-GR" smtClean="0"/>
              <a:pPr/>
              <a:t>12/10/2015</a:t>
            </a:fld>
            <a:endParaRPr lang="el-GR"/>
          </a:p>
        </p:txBody>
      </p:sp>
      <p:sp>
        <p:nvSpPr>
          <p:cNvPr id="5" name="Footer Placeholder 4"/>
          <p:cNvSpPr>
            <a:spLocks noGrp="1"/>
          </p:cNvSpPr>
          <p:nvPr>
            <p:ph type="ftr" sz="quarter" idx="11"/>
            <p:custDataLst>
              <p:tags r:id="rId4"/>
            </p:custDataLst>
          </p:nvPr>
        </p:nvSpPr>
        <p:spPr/>
        <p:txBody>
          <a:bodyPr/>
          <a:lstStyle/>
          <a:p>
            <a:endParaRPr lang="el-GR"/>
          </a:p>
        </p:txBody>
      </p:sp>
      <p:sp>
        <p:nvSpPr>
          <p:cNvPr id="6" name="Slide Number Placeholder 5"/>
          <p:cNvSpPr>
            <a:spLocks noGrp="1"/>
          </p:cNvSpPr>
          <p:nvPr>
            <p:ph type="sldNum" sz="quarter" idx="12"/>
            <p:custDataLst>
              <p:tags r:id="rId5"/>
            </p:custDataLst>
          </p:nvPr>
        </p:nvSpPr>
        <p:spPr/>
        <p:txBody>
          <a:bodyPr/>
          <a:lstStyle/>
          <a:p>
            <a:fld id="{FF54B3E2-F008-4CCC-A39B-2A5AB36CC58C}"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l-GR"/>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custDataLst>
              <p:tags r:id="rId3"/>
            </p:custDataLst>
          </p:nvPr>
        </p:nvSpPr>
        <p:spPr/>
        <p:txBody>
          <a:bodyPr/>
          <a:lstStyle/>
          <a:p>
            <a:fld id="{011154A6-78DB-49A8-B038-D007D4DC6798}" type="datetime1">
              <a:rPr lang="el-GR" smtClean="0"/>
              <a:pPr/>
              <a:t>12/10/2015</a:t>
            </a:fld>
            <a:endParaRPr lang="el-GR"/>
          </a:p>
        </p:txBody>
      </p:sp>
      <p:sp>
        <p:nvSpPr>
          <p:cNvPr id="5" name="Footer Placeholder 4"/>
          <p:cNvSpPr>
            <a:spLocks noGrp="1"/>
          </p:cNvSpPr>
          <p:nvPr>
            <p:ph type="ftr" sz="quarter" idx="11"/>
            <p:custDataLst>
              <p:tags r:id="rId4"/>
            </p:custDataLst>
          </p:nvPr>
        </p:nvSpPr>
        <p:spPr/>
        <p:txBody>
          <a:bodyPr/>
          <a:lstStyle/>
          <a:p>
            <a:endParaRPr lang="el-GR"/>
          </a:p>
        </p:txBody>
      </p:sp>
      <p:sp>
        <p:nvSpPr>
          <p:cNvPr id="6" name="Slide Number Placeholder 5"/>
          <p:cNvSpPr>
            <a:spLocks noGrp="1"/>
          </p:cNvSpPr>
          <p:nvPr>
            <p:ph type="sldNum" sz="quarter" idx="12"/>
            <p:custDataLst>
              <p:tags r:id="rId5"/>
            </p:custDataLst>
          </p:nvPr>
        </p:nvSpPr>
        <p:spPr/>
        <p:txBody>
          <a:bodyPr/>
          <a:lstStyle/>
          <a:p>
            <a:fld id="{FF54B3E2-F008-4CCC-A39B-2A5AB36CC58C}"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custDataLst>
              <p:tags r:id="rId2"/>
            </p:custDataLst>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3"/>
            </p:custDataLst>
          </p:nvPr>
        </p:nvSpPr>
        <p:spPr/>
        <p:txBody>
          <a:bodyPr/>
          <a:lstStyle/>
          <a:p>
            <a:fld id="{F5706E24-2984-4F07-9B91-1BABE3FE833E}" type="datetime1">
              <a:rPr lang="el-GR" smtClean="0"/>
              <a:pPr/>
              <a:t>12/10/2015</a:t>
            </a:fld>
            <a:endParaRPr lang="el-GR"/>
          </a:p>
        </p:txBody>
      </p:sp>
      <p:sp>
        <p:nvSpPr>
          <p:cNvPr id="5" name="Footer Placeholder 4"/>
          <p:cNvSpPr>
            <a:spLocks noGrp="1"/>
          </p:cNvSpPr>
          <p:nvPr>
            <p:ph type="ftr" sz="quarter" idx="11"/>
            <p:custDataLst>
              <p:tags r:id="rId4"/>
            </p:custDataLst>
          </p:nvPr>
        </p:nvSpPr>
        <p:spPr/>
        <p:txBody>
          <a:bodyPr/>
          <a:lstStyle/>
          <a:p>
            <a:endParaRPr lang="el-GR"/>
          </a:p>
        </p:txBody>
      </p:sp>
      <p:sp>
        <p:nvSpPr>
          <p:cNvPr id="6" name="Slide Number Placeholder 5"/>
          <p:cNvSpPr>
            <a:spLocks noGrp="1"/>
          </p:cNvSpPr>
          <p:nvPr>
            <p:ph type="sldNum" sz="quarter" idx="12"/>
            <p:custDataLst>
              <p:tags r:id="rId5"/>
            </p:custDataLst>
          </p:nvPr>
        </p:nvSpPr>
        <p:spPr/>
        <p:txBody>
          <a:bodyPr/>
          <a:lstStyle/>
          <a:p>
            <a:fld id="{FF54B3E2-F008-4CCC-A39B-2A5AB36CC58C}"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l-GR"/>
          </a:p>
        </p:txBody>
      </p:sp>
      <p:sp>
        <p:nvSpPr>
          <p:cNvPr id="3" name="Content Placeholder 2"/>
          <p:cNvSpPr>
            <a:spLocks noGrp="1"/>
          </p:cNvSpPr>
          <p:nvPr>
            <p:ph sz="half" idx="1"/>
            <p:custDataLst>
              <p:tags r:id="rId2"/>
            </p:custDataLst>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custDataLst>
              <p:tags r:id="rId3"/>
            </p:custDataLst>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custDataLst>
              <p:tags r:id="rId4"/>
            </p:custDataLst>
          </p:nvPr>
        </p:nvSpPr>
        <p:spPr/>
        <p:txBody>
          <a:bodyPr/>
          <a:lstStyle/>
          <a:p>
            <a:fld id="{FFB52C10-EEBA-4F38-8C16-17E6ED98E66C}" type="datetime1">
              <a:rPr lang="el-GR" smtClean="0"/>
              <a:pPr/>
              <a:t>12/10/2015</a:t>
            </a:fld>
            <a:endParaRPr lang="el-GR"/>
          </a:p>
        </p:txBody>
      </p:sp>
      <p:sp>
        <p:nvSpPr>
          <p:cNvPr id="6" name="Footer Placeholder 5"/>
          <p:cNvSpPr>
            <a:spLocks noGrp="1"/>
          </p:cNvSpPr>
          <p:nvPr>
            <p:ph type="ftr" sz="quarter" idx="11"/>
            <p:custDataLst>
              <p:tags r:id="rId5"/>
            </p:custDataLst>
          </p:nvPr>
        </p:nvSpPr>
        <p:spPr/>
        <p:txBody>
          <a:bodyPr/>
          <a:lstStyle/>
          <a:p>
            <a:endParaRPr lang="el-GR"/>
          </a:p>
        </p:txBody>
      </p:sp>
      <p:sp>
        <p:nvSpPr>
          <p:cNvPr id="7" name="Slide Number Placeholder 6"/>
          <p:cNvSpPr>
            <a:spLocks noGrp="1"/>
          </p:cNvSpPr>
          <p:nvPr>
            <p:ph type="sldNum" sz="quarter" idx="12"/>
            <p:custDataLst>
              <p:tags r:id="rId6"/>
            </p:custDataLst>
          </p:nvPr>
        </p:nvSpPr>
        <p:spPr/>
        <p:txBody>
          <a:bodyPr/>
          <a:lstStyle/>
          <a:p>
            <a:fld id="{FF54B3E2-F008-4CCC-A39B-2A5AB36CC58C}"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custDataLst>
              <p:tags r:id="rId2"/>
            </p:custDataLst>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custDataLst>
              <p:tags r:id="rId3"/>
            </p:custDataLst>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custDataLst>
              <p:tags r:id="rId4"/>
            </p:custDataLst>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custDataLst>
              <p:tags r:id="rId5"/>
            </p:custDataLst>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custDataLst>
              <p:tags r:id="rId6"/>
            </p:custDataLst>
          </p:nvPr>
        </p:nvSpPr>
        <p:spPr/>
        <p:txBody>
          <a:bodyPr/>
          <a:lstStyle/>
          <a:p>
            <a:fld id="{F76B626B-3154-4750-B709-5A0900F8EC38}" type="datetime1">
              <a:rPr lang="el-GR" smtClean="0"/>
              <a:pPr/>
              <a:t>12/10/2015</a:t>
            </a:fld>
            <a:endParaRPr lang="el-GR"/>
          </a:p>
        </p:txBody>
      </p:sp>
      <p:sp>
        <p:nvSpPr>
          <p:cNvPr id="8" name="Footer Placeholder 7"/>
          <p:cNvSpPr>
            <a:spLocks noGrp="1"/>
          </p:cNvSpPr>
          <p:nvPr>
            <p:ph type="ftr" sz="quarter" idx="11"/>
            <p:custDataLst>
              <p:tags r:id="rId7"/>
            </p:custDataLst>
          </p:nvPr>
        </p:nvSpPr>
        <p:spPr/>
        <p:txBody>
          <a:bodyPr/>
          <a:lstStyle/>
          <a:p>
            <a:endParaRPr lang="el-GR"/>
          </a:p>
        </p:txBody>
      </p:sp>
      <p:sp>
        <p:nvSpPr>
          <p:cNvPr id="9" name="Slide Number Placeholder 8"/>
          <p:cNvSpPr>
            <a:spLocks noGrp="1"/>
          </p:cNvSpPr>
          <p:nvPr>
            <p:ph type="sldNum" sz="quarter" idx="12"/>
            <p:custDataLst>
              <p:tags r:id="rId8"/>
            </p:custDataLst>
          </p:nvPr>
        </p:nvSpPr>
        <p:spPr/>
        <p:txBody>
          <a:bodyPr/>
          <a:lstStyle/>
          <a:p>
            <a:fld id="{FF54B3E2-F008-4CCC-A39B-2A5AB36CC58C}"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l-GR"/>
          </a:p>
        </p:txBody>
      </p:sp>
      <p:sp>
        <p:nvSpPr>
          <p:cNvPr id="3" name="Date Placeholder 2"/>
          <p:cNvSpPr>
            <a:spLocks noGrp="1"/>
          </p:cNvSpPr>
          <p:nvPr>
            <p:ph type="dt" sz="half" idx="10"/>
            <p:custDataLst>
              <p:tags r:id="rId2"/>
            </p:custDataLst>
          </p:nvPr>
        </p:nvSpPr>
        <p:spPr/>
        <p:txBody>
          <a:bodyPr/>
          <a:lstStyle/>
          <a:p>
            <a:fld id="{88355A9C-3F98-4C4D-8259-67285A9741BA}" type="datetime1">
              <a:rPr lang="el-GR" smtClean="0"/>
              <a:pPr/>
              <a:t>12/10/2015</a:t>
            </a:fld>
            <a:endParaRPr lang="el-GR"/>
          </a:p>
        </p:txBody>
      </p:sp>
      <p:sp>
        <p:nvSpPr>
          <p:cNvPr id="4" name="Footer Placeholder 3"/>
          <p:cNvSpPr>
            <a:spLocks noGrp="1"/>
          </p:cNvSpPr>
          <p:nvPr>
            <p:ph type="ftr" sz="quarter" idx="11"/>
            <p:custDataLst>
              <p:tags r:id="rId3"/>
            </p:custDataLst>
          </p:nvPr>
        </p:nvSpPr>
        <p:spPr/>
        <p:txBody>
          <a:bodyPr/>
          <a:lstStyle/>
          <a:p>
            <a:endParaRPr lang="el-GR"/>
          </a:p>
        </p:txBody>
      </p:sp>
      <p:sp>
        <p:nvSpPr>
          <p:cNvPr id="5" name="Slide Number Placeholder 4"/>
          <p:cNvSpPr>
            <a:spLocks noGrp="1"/>
          </p:cNvSpPr>
          <p:nvPr>
            <p:ph type="sldNum" sz="quarter" idx="12"/>
            <p:custDataLst>
              <p:tags r:id="rId4"/>
            </p:custDataLst>
          </p:nvPr>
        </p:nvSpPr>
        <p:spPr/>
        <p:txBody>
          <a:bodyPr/>
          <a:lstStyle/>
          <a:p>
            <a:fld id="{FF54B3E2-F008-4CCC-A39B-2A5AB36CC58C}"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BB71F8DC-C4CE-4747-B1AE-5C35D37085F9}" type="datetime1">
              <a:rPr lang="el-GR" smtClean="0"/>
              <a:pPr/>
              <a:t>12/10/2015</a:t>
            </a:fld>
            <a:endParaRPr lang="el-GR"/>
          </a:p>
        </p:txBody>
      </p:sp>
      <p:sp>
        <p:nvSpPr>
          <p:cNvPr id="3" name="Footer Placeholder 2"/>
          <p:cNvSpPr>
            <a:spLocks noGrp="1"/>
          </p:cNvSpPr>
          <p:nvPr>
            <p:ph type="ftr" sz="quarter" idx="11"/>
            <p:custDataLst>
              <p:tags r:id="rId2"/>
            </p:custDataLst>
          </p:nvPr>
        </p:nvSpPr>
        <p:spPr/>
        <p:txBody>
          <a:bodyPr/>
          <a:lstStyle/>
          <a:p>
            <a:endParaRPr lang="el-GR"/>
          </a:p>
        </p:txBody>
      </p:sp>
      <p:sp>
        <p:nvSpPr>
          <p:cNvPr id="4" name="Slide Number Placeholder 3"/>
          <p:cNvSpPr>
            <a:spLocks noGrp="1"/>
          </p:cNvSpPr>
          <p:nvPr>
            <p:ph type="sldNum" sz="quarter" idx="12"/>
            <p:custDataLst>
              <p:tags r:id="rId3"/>
            </p:custDataLst>
          </p:nvPr>
        </p:nvSpPr>
        <p:spPr/>
        <p:txBody>
          <a:bodyPr/>
          <a:lstStyle/>
          <a:p>
            <a:fld id="{FF54B3E2-F008-4CCC-A39B-2A5AB36CC58C}"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custDataLst>
              <p:tags r:id="rId2"/>
            </p:custDataLst>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custDataLst>
              <p:tags r:id="rId3"/>
            </p:custDataLst>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4"/>
            </p:custDataLst>
          </p:nvPr>
        </p:nvSpPr>
        <p:spPr/>
        <p:txBody>
          <a:bodyPr/>
          <a:lstStyle/>
          <a:p>
            <a:fld id="{822C0203-B39E-48B2-9FF9-535C614230EE}" type="datetime1">
              <a:rPr lang="el-GR" smtClean="0"/>
              <a:pPr/>
              <a:t>12/10/2015</a:t>
            </a:fld>
            <a:endParaRPr lang="el-GR"/>
          </a:p>
        </p:txBody>
      </p:sp>
      <p:sp>
        <p:nvSpPr>
          <p:cNvPr id="6" name="Footer Placeholder 5"/>
          <p:cNvSpPr>
            <a:spLocks noGrp="1"/>
          </p:cNvSpPr>
          <p:nvPr>
            <p:ph type="ftr" sz="quarter" idx="11"/>
            <p:custDataLst>
              <p:tags r:id="rId5"/>
            </p:custDataLst>
          </p:nvPr>
        </p:nvSpPr>
        <p:spPr/>
        <p:txBody>
          <a:bodyPr/>
          <a:lstStyle/>
          <a:p>
            <a:endParaRPr lang="el-GR"/>
          </a:p>
        </p:txBody>
      </p:sp>
      <p:sp>
        <p:nvSpPr>
          <p:cNvPr id="7" name="Slide Number Placeholder 6"/>
          <p:cNvSpPr>
            <a:spLocks noGrp="1"/>
          </p:cNvSpPr>
          <p:nvPr>
            <p:ph type="sldNum" sz="quarter" idx="12"/>
            <p:custDataLst>
              <p:tags r:id="rId6"/>
            </p:custDataLst>
          </p:nvPr>
        </p:nvSpPr>
        <p:spPr/>
        <p:txBody>
          <a:bodyPr/>
          <a:lstStyle/>
          <a:p>
            <a:fld id="{FF54B3E2-F008-4CCC-A39B-2A5AB36CC58C}"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custDataLst>
              <p:tags r:id="rId2"/>
            </p:custDataLst>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custDataLst>
              <p:tags r:id="rId3"/>
            </p:custDataLst>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4"/>
            </p:custDataLst>
          </p:nvPr>
        </p:nvSpPr>
        <p:spPr/>
        <p:txBody>
          <a:bodyPr/>
          <a:lstStyle/>
          <a:p>
            <a:fld id="{AEC35B8A-5222-460C-97E6-E83A7EF8F230}" type="datetime1">
              <a:rPr lang="el-GR" smtClean="0"/>
              <a:pPr/>
              <a:t>12/10/2015</a:t>
            </a:fld>
            <a:endParaRPr lang="el-GR"/>
          </a:p>
        </p:txBody>
      </p:sp>
      <p:sp>
        <p:nvSpPr>
          <p:cNvPr id="6" name="Footer Placeholder 5"/>
          <p:cNvSpPr>
            <a:spLocks noGrp="1"/>
          </p:cNvSpPr>
          <p:nvPr>
            <p:ph type="ftr" sz="quarter" idx="11"/>
            <p:custDataLst>
              <p:tags r:id="rId5"/>
            </p:custDataLst>
          </p:nvPr>
        </p:nvSpPr>
        <p:spPr/>
        <p:txBody>
          <a:bodyPr/>
          <a:lstStyle/>
          <a:p>
            <a:endParaRPr lang="el-GR"/>
          </a:p>
        </p:txBody>
      </p:sp>
      <p:sp>
        <p:nvSpPr>
          <p:cNvPr id="7" name="Slide Number Placeholder 6"/>
          <p:cNvSpPr>
            <a:spLocks noGrp="1"/>
          </p:cNvSpPr>
          <p:nvPr>
            <p:ph type="sldNum" sz="quarter" idx="12"/>
            <p:custDataLst>
              <p:tags r:id="rId6"/>
            </p:custDataLst>
          </p:nvPr>
        </p:nvSpPr>
        <p:spPr/>
        <p:txBody>
          <a:bodyPr/>
          <a:lstStyle/>
          <a:p>
            <a:fld id="{FF54B3E2-F008-4CCC-A39B-2A5AB36CC58C}"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custDataLst>
              <p:tags r:id="rId14"/>
            </p:custDataLst>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BF10BA-5B10-499C-8B12-584FC9F47ABC}" type="datetime1">
              <a:rPr lang="el-GR" smtClean="0"/>
              <a:pPr/>
              <a:t>12/10/2015</a:t>
            </a:fld>
            <a:endParaRPr lang="el-GR"/>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54B3E2-F008-4CCC-A39B-2A5AB36CC58C}"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image" Target="../media/image3.jpeg"/><Relationship Id="rId3" Type="http://schemas.openxmlformats.org/officeDocument/2006/relationships/tags" Target="../tags/tag66.xml"/><Relationship Id="rId7" Type="http://schemas.openxmlformats.org/officeDocument/2006/relationships/tags" Target="../tags/tag70.xml"/><Relationship Id="rId12" Type="http://schemas.openxmlformats.org/officeDocument/2006/relationships/image" Target="../media/image2.jpe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image" Target="../media/image1.jpeg"/><Relationship Id="rId5" Type="http://schemas.openxmlformats.org/officeDocument/2006/relationships/tags" Target="../tags/tag68.xml"/><Relationship Id="rId10" Type="http://schemas.openxmlformats.org/officeDocument/2006/relationships/notesSlide" Target="../notesSlides/notesSlide1.xml"/><Relationship Id="rId4" Type="http://schemas.openxmlformats.org/officeDocument/2006/relationships/tags" Target="../tags/tag67.xml"/><Relationship Id="rId9"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tags" Target="../tags/tag100.xml"/><Relationship Id="rId7" Type="http://schemas.openxmlformats.org/officeDocument/2006/relationships/notesSlide" Target="../notesSlides/notesSlide8.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slideLayout" Target="../slideLayouts/slideLayout2.xml"/><Relationship Id="rId5" Type="http://schemas.openxmlformats.org/officeDocument/2006/relationships/tags" Target="../tags/tag102.xml"/><Relationship Id="rId4" Type="http://schemas.openxmlformats.org/officeDocument/2006/relationships/tags" Target="../tags/tag101.xml"/><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hyperlink" Target="http://www.google.com.cy/url?sa=i&amp;rct=j&amp;q=&amp;esrc=s&amp;source=images&amp;cd=&amp;cad=rja&amp;uact=8&amp;docid=R4gaUbGmSEGlPM&amp;tbnid=IZO8s6cj6vzR_M:&amp;ved=0CAUQjRw&amp;url=http://www.resumark.com/blog/zguest/how-to-create-the-perfect-cv/&amp;ei=blLWU9OJDYfuOdrAgMgC&amp;bvm=bv.71778758,d.bGQ&amp;psig=AFQjCNFVFEowDK99BBkQ6W3Xe1suwsBqYw&amp;ust=1406641101683858" TargetMode="External"/><Relationship Id="rId3" Type="http://schemas.openxmlformats.org/officeDocument/2006/relationships/tags" Target="../tags/tag105.xml"/><Relationship Id="rId7" Type="http://schemas.openxmlformats.org/officeDocument/2006/relationships/notesSlide" Target="../notesSlides/notesSlide9.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slideLayout" Target="../slideLayouts/slideLayout2.xml"/><Relationship Id="rId5" Type="http://schemas.openxmlformats.org/officeDocument/2006/relationships/tags" Target="../tags/tag107.xml"/><Relationship Id="rId10" Type="http://schemas.openxmlformats.org/officeDocument/2006/relationships/image" Target="../media/image22.jpeg"/><Relationship Id="rId4" Type="http://schemas.openxmlformats.org/officeDocument/2006/relationships/tags" Target="../tags/tag106.xml"/><Relationship Id="rId9" Type="http://schemas.openxmlformats.org/officeDocument/2006/relationships/image" Target="../media/image21.jpe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110.xml"/><Relationship Id="rId7" Type="http://schemas.openxmlformats.org/officeDocument/2006/relationships/notesSlide" Target="../notesSlides/notesSlide10.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slideLayout" Target="../slideLayouts/slideLayout4.xml"/><Relationship Id="rId5" Type="http://schemas.openxmlformats.org/officeDocument/2006/relationships/tags" Target="../tags/tag112.xml"/><Relationship Id="rId4" Type="http://schemas.openxmlformats.org/officeDocument/2006/relationships/tags" Target="../tags/tag111.xml"/></Relationships>
</file>

<file path=ppt/slides/_rels/slide1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tags" Target="../tags/tag115.xml"/><Relationship Id="rId7" Type="http://schemas.openxmlformats.org/officeDocument/2006/relationships/notesSlide" Target="../notesSlides/notesSlide11.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slideLayout" Target="../slideLayouts/slideLayout2.xml"/><Relationship Id="rId5" Type="http://schemas.openxmlformats.org/officeDocument/2006/relationships/tags" Target="../tags/tag117.xml"/><Relationship Id="rId4" Type="http://schemas.openxmlformats.org/officeDocument/2006/relationships/tags" Target="../tags/tag116.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120.xml"/><Relationship Id="rId7" Type="http://schemas.openxmlformats.org/officeDocument/2006/relationships/slideLayout" Target="../slideLayouts/slideLayout2.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 Id="rId9" Type="http://schemas.openxmlformats.org/officeDocument/2006/relationships/image" Target="../media/image25.jpeg"/></Relationships>
</file>

<file path=ppt/slides/_rels/slide15.xml.rels><?xml version="1.0" encoding="UTF-8" standalone="yes"?>
<Relationships xmlns="http://schemas.openxmlformats.org/package/2006/relationships"><Relationship Id="rId8" Type="http://schemas.openxmlformats.org/officeDocument/2006/relationships/hyperlink" Target="http://www.google.com.cy/url?sa=i&amp;rct=j&amp;q=&amp;esrc=s&amp;source=images&amp;cd=&amp;cad=rja&amp;uact=8&amp;docid=UmUbC0xyyP7M4M&amp;tbnid=Tnu3fNhuKQEJaM:&amp;ved=0CAUQjRw&amp;url=http://www.modellocurriculum.com/europass-curriculum-vitae.html&amp;ei=pEnXU8qhLqfE0QW7tYCwBw&amp;bvm=bv.71954034,d.bGQ&amp;psig=AFQjCNEC4wwYV5laQtxsrba1IxLvx5Jf4Q&amp;ust=1406704345136160" TargetMode="External"/><Relationship Id="rId3" Type="http://schemas.openxmlformats.org/officeDocument/2006/relationships/tags" Target="../tags/tag126.xml"/><Relationship Id="rId7" Type="http://schemas.openxmlformats.org/officeDocument/2006/relationships/hyperlink" Target="http://www.kepa.gov.cy/europass/" TargetMode="Externa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notesSlide" Target="../notesSlides/notesSlide13.xml"/><Relationship Id="rId11" Type="http://schemas.openxmlformats.org/officeDocument/2006/relationships/image" Target="../media/image27.png"/><Relationship Id="rId5" Type="http://schemas.openxmlformats.org/officeDocument/2006/relationships/slideLayout" Target="../slideLayouts/slideLayout2.xml"/><Relationship Id="rId10" Type="http://schemas.openxmlformats.org/officeDocument/2006/relationships/hyperlink" Target="CV%20&amp;%20Cover%20Letter%20examples/1.Sample%20CV.pdf" TargetMode="External"/><Relationship Id="rId4" Type="http://schemas.openxmlformats.org/officeDocument/2006/relationships/tags" Target="../tags/tag127.xml"/><Relationship Id="rId9" Type="http://schemas.openxmlformats.org/officeDocument/2006/relationships/image" Target="../media/image26.jpe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30.xml"/><Relationship Id="rId7" Type="http://schemas.openxmlformats.org/officeDocument/2006/relationships/tags" Target="../tags/tag134.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tags" Target="../tags/tag133.xml"/><Relationship Id="rId11" Type="http://schemas.openxmlformats.org/officeDocument/2006/relationships/image" Target="../media/image29.jpeg"/><Relationship Id="rId5" Type="http://schemas.openxmlformats.org/officeDocument/2006/relationships/tags" Target="../tags/tag132.xml"/><Relationship Id="rId10" Type="http://schemas.openxmlformats.org/officeDocument/2006/relationships/image" Target="../media/image28.jpeg"/><Relationship Id="rId4" Type="http://schemas.openxmlformats.org/officeDocument/2006/relationships/tags" Target="../tags/tag131.xml"/><Relationship Id="rId9"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tags" Target="../tags/tag137.xml"/><Relationship Id="rId7" Type="http://schemas.openxmlformats.org/officeDocument/2006/relationships/notesSlide" Target="../notesSlides/notesSlide15.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slideLayout" Target="../slideLayouts/slideLayout2.xml"/><Relationship Id="rId5" Type="http://schemas.openxmlformats.org/officeDocument/2006/relationships/tags" Target="../tags/tag139.xml"/><Relationship Id="rId4" Type="http://schemas.openxmlformats.org/officeDocument/2006/relationships/tags" Target="../tags/tag138.xml"/></Relationships>
</file>

<file path=ppt/slides/_rels/slide18.xml.rels><?xml version="1.0" encoding="UTF-8" standalone="yes"?>
<Relationships xmlns="http://schemas.openxmlformats.org/package/2006/relationships"><Relationship Id="rId3" Type="http://schemas.openxmlformats.org/officeDocument/2006/relationships/tags" Target="../tags/tag142.xml"/><Relationship Id="rId7" Type="http://schemas.openxmlformats.org/officeDocument/2006/relationships/notesSlide" Target="../notesSlides/notesSlide16.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slideLayout" Target="../slideLayouts/slideLayout2.xml"/><Relationship Id="rId5" Type="http://schemas.openxmlformats.org/officeDocument/2006/relationships/tags" Target="../tags/tag144.xml"/><Relationship Id="rId4" Type="http://schemas.openxmlformats.org/officeDocument/2006/relationships/tags" Target="../tags/tag14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46.xml"/><Relationship Id="rId1" Type="http://schemas.openxmlformats.org/officeDocument/2006/relationships/tags" Target="../tags/tag145.xml"/><Relationship Id="rId5" Type="http://schemas.openxmlformats.org/officeDocument/2006/relationships/image" Target="../media/image31.jpeg"/><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8" Type="http://schemas.openxmlformats.org/officeDocument/2006/relationships/hyperlink" Target="http://images.google.com/imgres?imgurl=http://www.kochfilm.com/about/images/logo_middlesex2.jpg&amp;imgrefurl=http://www.kochfilm.com/about/bio.html&amp;usg=__9oEKr73jlVm6JqSV5PhblZsZlKM=&amp;h=182&amp;w=150&amp;sz=16&amp;hl=el&amp;start=11&amp;um=1&amp;tbnid=vKPUxwzFl3Ly0M:&amp;tbnh=101&amp;tbnw=83&amp;prev=/images?q=middlesex+business+school+degrees&amp;hl=el&amp;lr=&amp;um=1" TargetMode="External"/><Relationship Id="rId13" Type="http://schemas.openxmlformats.org/officeDocument/2006/relationships/image" Target="../media/image8.gif"/><Relationship Id="rId3" Type="http://schemas.openxmlformats.org/officeDocument/2006/relationships/tags" Target="../tags/tag74.xml"/><Relationship Id="rId7" Type="http://schemas.openxmlformats.org/officeDocument/2006/relationships/image" Target="../media/image4.jpeg"/><Relationship Id="rId12" Type="http://schemas.openxmlformats.org/officeDocument/2006/relationships/image" Target="../media/image7.gif"/><Relationship Id="rId17" Type="http://schemas.openxmlformats.org/officeDocument/2006/relationships/image" Target="../media/image11.jpeg"/><Relationship Id="rId2" Type="http://schemas.openxmlformats.org/officeDocument/2006/relationships/tags" Target="../tags/tag73.xml"/><Relationship Id="rId16" Type="http://schemas.openxmlformats.org/officeDocument/2006/relationships/image" Target="../media/image10.png"/><Relationship Id="rId1" Type="http://schemas.openxmlformats.org/officeDocument/2006/relationships/tags" Target="../tags/tag72.xml"/><Relationship Id="rId6" Type="http://schemas.openxmlformats.org/officeDocument/2006/relationships/hyperlink" Target="http://images.google.com/imgres?imgurl=http://www.cyhrma.org/Portals/0/images/KEPA%20logo%20shadow%201200ppi.jpg&amp;imgrefurl=http://www.cyhrma.org/CRANET/CRANETPublications.aspx&amp;usg=__NqTJBDjJWhzVR6rB4ZZWvD3aDAE=&amp;h=1200&amp;w=1200&amp;sz=180&amp;hl=el&amp;start=12&amp;um=1&amp;tbnid=Kt1-PvILepXdfM:&amp;tbnh=150&amp;tbnw=150&amp;prev=/images?q=cyprus+human+resources+management+ass&amp;hl=el&amp;lr=&amp;sa=N&amp;um=1" TargetMode="External"/><Relationship Id="rId11" Type="http://schemas.openxmlformats.org/officeDocument/2006/relationships/image" Target="../media/image6.jpeg"/><Relationship Id="rId5" Type="http://schemas.openxmlformats.org/officeDocument/2006/relationships/notesSlide" Target="../notesSlides/notesSlide2.xml"/><Relationship Id="rId15" Type="http://schemas.openxmlformats.org/officeDocument/2006/relationships/hyperlink" Target="http://www.zorpas.com.cy/greek/index.asp?zorbas=main" TargetMode="External"/><Relationship Id="rId10" Type="http://schemas.openxmlformats.org/officeDocument/2006/relationships/hyperlink" Target="http://www.uom.gr/index.php" TargetMode="External"/><Relationship Id="rId4" Type="http://schemas.openxmlformats.org/officeDocument/2006/relationships/slideLayout" Target="../slideLayouts/slideLayout2.xml"/><Relationship Id="rId9" Type="http://schemas.openxmlformats.org/officeDocument/2006/relationships/image" Target="../media/image5.jpeg"/><Relationship Id="rId1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148.xml"/><Relationship Id="rId7" Type="http://schemas.openxmlformats.org/officeDocument/2006/relationships/tags" Target="../tags/tag152.xml"/><Relationship Id="rId2" Type="http://schemas.openxmlformats.org/officeDocument/2006/relationships/tags" Target="../tags/tag147.xml"/><Relationship Id="rId1" Type="http://schemas.openxmlformats.org/officeDocument/2006/relationships/vmlDrawing" Target="../drawings/vmlDrawing1.vml"/><Relationship Id="rId6" Type="http://schemas.openxmlformats.org/officeDocument/2006/relationships/tags" Target="../tags/tag151.xml"/><Relationship Id="rId11" Type="http://schemas.openxmlformats.org/officeDocument/2006/relationships/oleObject" Target="../embeddings/oleObject1.bin"/><Relationship Id="rId5" Type="http://schemas.openxmlformats.org/officeDocument/2006/relationships/tags" Target="../tags/tag150.xml"/><Relationship Id="rId10" Type="http://schemas.openxmlformats.org/officeDocument/2006/relationships/image" Target="../media/image33.png"/><Relationship Id="rId4" Type="http://schemas.openxmlformats.org/officeDocument/2006/relationships/tags" Target="../tags/tag149.xml"/><Relationship Id="rId9"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55.xml"/><Relationship Id="rId7" Type="http://schemas.openxmlformats.org/officeDocument/2006/relationships/tags" Target="../tags/tag159.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tags" Target="../tags/tag158.xml"/><Relationship Id="rId5" Type="http://schemas.openxmlformats.org/officeDocument/2006/relationships/tags" Target="../tags/tag157.xml"/><Relationship Id="rId10" Type="http://schemas.openxmlformats.org/officeDocument/2006/relationships/image" Target="../media/image34.jpeg"/><Relationship Id="rId4" Type="http://schemas.openxmlformats.org/officeDocument/2006/relationships/tags" Target="../tags/tag156.xml"/><Relationship Id="rId9"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tags" Target="../tags/tag162.xml"/><Relationship Id="rId7" Type="http://schemas.openxmlformats.org/officeDocument/2006/relationships/notesSlide" Target="../notesSlides/notesSlide20.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slideLayout" Target="../slideLayouts/slideLayout4.xml"/><Relationship Id="rId5" Type="http://schemas.openxmlformats.org/officeDocument/2006/relationships/tags" Target="../tags/tag164.xml"/><Relationship Id="rId4" Type="http://schemas.openxmlformats.org/officeDocument/2006/relationships/tags" Target="../tags/tag163.xml"/></Relationships>
</file>

<file path=ppt/slides/_rels/slide23.xml.rels><?xml version="1.0" encoding="UTF-8" standalone="yes"?>
<Relationships xmlns="http://schemas.openxmlformats.org/package/2006/relationships"><Relationship Id="rId3" Type="http://schemas.openxmlformats.org/officeDocument/2006/relationships/tags" Target="../tags/tag167.xml"/><Relationship Id="rId7" Type="http://schemas.openxmlformats.org/officeDocument/2006/relationships/image" Target="../media/image36.jpeg"/><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notesSlide" Target="../notesSlides/notesSlide21.xml"/><Relationship Id="rId5" Type="http://schemas.openxmlformats.org/officeDocument/2006/relationships/slideLayout" Target="../slideLayouts/slideLayout2.xml"/><Relationship Id="rId4" Type="http://schemas.openxmlformats.org/officeDocument/2006/relationships/tags" Target="../tags/tag168.xml"/></Relationships>
</file>

<file path=ppt/slides/_rels/slide24.xml.rels><?xml version="1.0" encoding="UTF-8" standalone="yes"?>
<Relationships xmlns="http://schemas.openxmlformats.org/package/2006/relationships"><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notesSlide" Target="../notesSlides/notesSlide22.xml"/><Relationship Id="rId5" Type="http://schemas.openxmlformats.org/officeDocument/2006/relationships/slideLayout" Target="../slideLayouts/slideLayout2.xml"/><Relationship Id="rId4" Type="http://schemas.openxmlformats.org/officeDocument/2006/relationships/tags" Target="../tags/tag172.xml"/></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23.xml"/><Relationship Id="rId3" Type="http://schemas.openxmlformats.org/officeDocument/2006/relationships/tags" Target="../tags/tag175.xml"/><Relationship Id="rId7" Type="http://schemas.openxmlformats.org/officeDocument/2006/relationships/slideLayout" Target="../slideLayouts/slideLayout4.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tags" Target="../tags/tag178.xml"/><Relationship Id="rId5" Type="http://schemas.openxmlformats.org/officeDocument/2006/relationships/tags" Target="../tags/tag177.xml"/><Relationship Id="rId4" Type="http://schemas.openxmlformats.org/officeDocument/2006/relationships/tags" Target="../tags/tag176.xml"/><Relationship Id="rId9" Type="http://schemas.openxmlformats.org/officeDocument/2006/relationships/image" Target="../media/image37.jpeg"/></Relationships>
</file>

<file path=ppt/slides/_rels/slide26.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tags" Target="../tags/tag181.xml"/><Relationship Id="rId7" Type="http://schemas.openxmlformats.org/officeDocument/2006/relationships/notesSlide" Target="../notesSlides/notesSlide24.xml"/><Relationship Id="rId2" Type="http://schemas.openxmlformats.org/officeDocument/2006/relationships/tags" Target="../tags/tag180.xml"/><Relationship Id="rId1" Type="http://schemas.openxmlformats.org/officeDocument/2006/relationships/tags" Target="../tags/tag179.xml"/><Relationship Id="rId6" Type="http://schemas.openxmlformats.org/officeDocument/2006/relationships/slideLayout" Target="../slideLayouts/slideLayout2.xml"/><Relationship Id="rId5" Type="http://schemas.openxmlformats.org/officeDocument/2006/relationships/tags" Target="../tags/tag183.xml"/><Relationship Id="rId4" Type="http://schemas.openxmlformats.org/officeDocument/2006/relationships/tags" Target="../tags/tag182.xml"/></Relationships>
</file>

<file path=ppt/slides/_rels/slide27.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tags" Target="../tags/tag186.xml"/><Relationship Id="rId7" Type="http://schemas.openxmlformats.org/officeDocument/2006/relationships/notesSlide" Target="../notesSlides/notesSlide25.xml"/><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slideLayout" Target="../slideLayouts/slideLayout2.xml"/><Relationship Id="rId5" Type="http://schemas.openxmlformats.org/officeDocument/2006/relationships/tags" Target="../tags/tag188.xml"/><Relationship Id="rId4" Type="http://schemas.openxmlformats.org/officeDocument/2006/relationships/tags" Target="../tags/tag187.xml"/><Relationship Id="rId9" Type="http://schemas.openxmlformats.org/officeDocument/2006/relationships/image" Target="../media/image40.jpeg"/></Relationships>
</file>

<file path=ppt/slides/_rels/slide28.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tags" Target="../tags/tag191.xml"/><Relationship Id="rId7" Type="http://schemas.openxmlformats.org/officeDocument/2006/relationships/hyperlink" Target="http://www.google.com.cy/url?sa=i&amp;rct=j&amp;q=&amp;esrc=s&amp;source=images&amp;cd=&amp;cad=rja&amp;uact=8&amp;ved=0CAcQjRxqFQoTCJihzbLnvMgCFUo5FAodkHIJbA&amp;url=http://eandt.theiet.org/explore/students/2013/cliched-interview-questions.cfm&amp;psig=AFQjCNFlc6MoMb3ad1o35AYxVQtDiaTrgg&amp;ust=1444734611828311" TargetMode="External"/><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notesSlide" Target="../notesSlides/notesSlide26.xml"/><Relationship Id="rId5" Type="http://schemas.openxmlformats.org/officeDocument/2006/relationships/slideLayout" Target="../slideLayouts/slideLayout2.xml"/><Relationship Id="rId10" Type="http://schemas.openxmlformats.org/officeDocument/2006/relationships/image" Target="../media/image42.jpeg"/><Relationship Id="rId4" Type="http://schemas.openxmlformats.org/officeDocument/2006/relationships/tags" Target="../tags/tag192.xml"/><Relationship Id="rId9" Type="http://schemas.openxmlformats.org/officeDocument/2006/relationships/hyperlink" Target="http://www.google.com.cy/url?sa=i&amp;rct=j&amp;q=&amp;esrc=s&amp;source=images&amp;cd=&amp;cad=rja&amp;uact=8&amp;ved=0CAcQjRxqFQoTCLGz9M3nvMgCFYu4FAod70oLDQ&amp;url=http://www.nhs.uk/conditions/vaccinations/pages/parents-questions-about-childhood-vaccinations.aspx&amp;bvm=bv.104819420,d.d24&amp;psig=AFQjCNFHoUcIgDfvZwIYFnm7zhVO0JPuyA&amp;ust=1444735045374321"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tags" Target="../tags/tag195.xml"/><Relationship Id="rId7" Type="http://schemas.openxmlformats.org/officeDocument/2006/relationships/notesSlide" Target="../notesSlides/notesSlide27.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slideLayout" Target="../slideLayouts/slideLayout4.xml"/><Relationship Id="rId5" Type="http://schemas.openxmlformats.org/officeDocument/2006/relationships/tags" Target="../tags/tag197.xml"/><Relationship Id="rId4" Type="http://schemas.openxmlformats.org/officeDocument/2006/relationships/tags" Target="../tags/tag196.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tags" Target="../tags/tag200.xml"/><Relationship Id="rId7" Type="http://schemas.openxmlformats.org/officeDocument/2006/relationships/notesSlide" Target="../notesSlides/notesSlide28.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slideLayout" Target="../slideLayouts/slideLayout2.xml"/><Relationship Id="rId5" Type="http://schemas.openxmlformats.org/officeDocument/2006/relationships/tags" Target="../tags/tag202.xml"/><Relationship Id="rId4" Type="http://schemas.openxmlformats.org/officeDocument/2006/relationships/tags" Target="../tags/tag201.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04.xml"/><Relationship Id="rId1" Type="http://schemas.openxmlformats.org/officeDocument/2006/relationships/tags" Target="../tags/tag203.xml"/><Relationship Id="rId5" Type="http://schemas.openxmlformats.org/officeDocument/2006/relationships/image" Target="../media/image45.jpeg"/><Relationship Id="rId4"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3" Type="http://schemas.openxmlformats.org/officeDocument/2006/relationships/tags" Target="../tags/tag207.xml"/><Relationship Id="rId7" Type="http://schemas.openxmlformats.org/officeDocument/2006/relationships/image" Target="../media/image46.jpeg"/><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notesSlide" Target="../notesSlides/notesSlide30.xml"/><Relationship Id="rId5" Type="http://schemas.openxmlformats.org/officeDocument/2006/relationships/slideLayout" Target="../slideLayouts/slideLayout2.xml"/><Relationship Id="rId4" Type="http://schemas.openxmlformats.org/officeDocument/2006/relationships/tags" Target="../tags/tag208.xml"/></Relationships>
</file>

<file path=ppt/slides/_rels/slide33.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tags" Target="../tags/tag211.xml"/><Relationship Id="rId7" Type="http://schemas.openxmlformats.org/officeDocument/2006/relationships/notesSlide" Target="../notesSlides/notesSlide31.xml"/><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slideLayout" Target="../slideLayouts/slideLayout2.xml"/><Relationship Id="rId5" Type="http://schemas.openxmlformats.org/officeDocument/2006/relationships/tags" Target="../tags/tag213.xml"/><Relationship Id="rId4" Type="http://schemas.openxmlformats.org/officeDocument/2006/relationships/tags" Target="../tags/tag212.xml"/></Relationships>
</file>

<file path=ppt/slides/_rels/slide3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tags" Target="../tags/tag216.xml"/><Relationship Id="rId7" Type="http://schemas.openxmlformats.org/officeDocument/2006/relationships/hyperlink" Target="http://www.google.com.cy/url?sa=i&amp;rct=j&amp;q=&amp;esrc=s&amp;source=images&amp;cd=&amp;cad=rja&amp;uact=8&amp;docid=iQOZguL6T5685M&amp;tbnid=WSGFY7OMPTtT9M:&amp;ved=0CAUQjRw&amp;url=http://whatisonthetable.wordpress.com/2012/11/02/excuse-me-are-you-listening/&amp;ei=0CVuU9eCD4TwOuCSgMgH&amp;bvm=bv.66330100,d.d2k&amp;psig=AFQjCNFKmUdfSlhg6UwP5KmrejPx0nVjCA&amp;ust=1399813957854598" TargetMode="External"/><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notesSlide" Target="../notesSlides/notesSlide32.xml"/><Relationship Id="rId5" Type="http://schemas.openxmlformats.org/officeDocument/2006/relationships/slideLayout" Target="../slideLayouts/slideLayout2.xml"/><Relationship Id="rId10" Type="http://schemas.openxmlformats.org/officeDocument/2006/relationships/image" Target="../media/image49.jpeg"/><Relationship Id="rId4" Type="http://schemas.openxmlformats.org/officeDocument/2006/relationships/tags" Target="../tags/tag217.xml"/><Relationship Id="rId9" Type="http://schemas.openxmlformats.org/officeDocument/2006/relationships/hyperlink" Target="http://www.google.com.cy/url?sa=i&amp;rct=j&amp;q=&amp;esrc=s&amp;source=images&amp;cd=&amp;cad=rja&amp;uact=8&amp;docid=jsiGmIDKLhungM&amp;tbnid=JT8FYZ3efjLCsM:&amp;ved=0CAUQjRw&amp;url=http://1sttaste.in/tag/judgment/&amp;ei=KDZOU9jEBMSPOMPFgOgI&amp;bvm=bv.64764171,d.Yms&amp;psig=AFQjCNEfuKIOpud2WvsbK8oOWjTyVjgqMg&amp;ust=1397720993759842"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www.google.com.cy/url?sa=i&amp;rct=j&amp;q=&amp;esrc=s&amp;source=images&amp;cd=&amp;docid=XMD-qWrUmbpQBM&amp;tbnid=d2UHiF5gwDrvtM:&amp;ved=0CAUQjRw&amp;url=http://majesticoaksapts.com/?p=206&amp;ei=gjBMU7rcMcXCtQaZkIC4DA&amp;bvm=bv.64542518,d.bGQ&amp;psig=AFQjCNERb2CG96OR77MlZ076h1reKDhZJw&amp;ust=1397588466897438" TargetMode="External"/><Relationship Id="rId3" Type="http://schemas.openxmlformats.org/officeDocument/2006/relationships/tags" Target="../tags/tag220.xml"/><Relationship Id="rId7" Type="http://schemas.openxmlformats.org/officeDocument/2006/relationships/notesSlide" Target="../notesSlides/notesSlide33.xml"/><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slideLayout" Target="../slideLayouts/slideLayout2.xml"/><Relationship Id="rId5" Type="http://schemas.openxmlformats.org/officeDocument/2006/relationships/tags" Target="../tags/tag222.xml"/><Relationship Id="rId4" Type="http://schemas.openxmlformats.org/officeDocument/2006/relationships/tags" Target="../tags/tag221.xml"/><Relationship Id="rId9" Type="http://schemas.openxmlformats.org/officeDocument/2006/relationships/image" Target="../media/image50.jpeg"/></Relationships>
</file>

<file path=ppt/slides/_rels/slide3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25.xml"/><Relationship Id="rId7" Type="http://schemas.openxmlformats.org/officeDocument/2006/relationships/tags" Target="../tags/tag229.xml"/><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tags" Target="../tags/tag228.xml"/><Relationship Id="rId5" Type="http://schemas.openxmlformats.org/officeDocument/2006/relationships/tags" Target="../tags/tag227.xml"/><Relationship Id="rId10" Type="http://schemas.openxmlformats.org/officeDocument/2006/relationships/image" Target="../media/image51.jpeg"/><Relationship Id="rId4" Type="http://schemas.openxmlformats.org/officeDocument/2006/relationships/tags" Target="../tags/tag226.xml"/><Relationship Id="rId9"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8" Type="http://schemas.openxmlformats.org/officeDocument/2006/relationships/tags" Target="../tags/tag237.xml"/><Relationship Id="rId13" Type="http://schemas.openxmlformats.org/officeDocument/2006/relationships/image" Target="../media/image53.jpeg"/><Relationship Id="rId3" Type="http://schemas.openxmlformats.org/officeDocument/2006/relationships/tags" Target="../tags/tag232.xml"/><Relationship Id="rId7" Type="http://schemas.openxmlformats.org/officeDocument/2006/relationships/tags" Target="../tags/tag236.xml"/><Relationship Id="rId12" Type="http://schemas.openxmlformats.org/officeDocument/2006/relationships/image" Target="../media/image52.jpeg"/><Relationship Id="rId2" Type="http://schemas.openxmlformats.org/officeDocument/2006/relationships/tags" Target="../tags/tag231.xml"/><Relationship Id="rId16" Type="http://schemas.openxmlformats.org/officeDocument/2006/relationships/image" Target="../media/image56.jpeg"/><Relationship Id="rId1" Type="http://schemas.openxmlformats.org/officeDocument/2006/relationships/tags" Target="../tags/tag230.xml"/><Relationship Id="rId6" Type="http://schemas.openxmlformats.org/officeDocument/2006/relationships/tags" Target="../tags/tag235.xml"/><Relationship Id="rId11" Type="http://schemas.openxmlformats.org/officeDocument/2006/relationships/notesSlide" Target="../notesSlides/notesSlide35.xml"/><Relationship Id="rId5" Type="http://schemas.openxmlformats.org/officeDocument/2006/relationships/tags" Target="../tags/tag234.xml"/><Relationship Id="rId15" Type="http://schemas.openxmlformats.org/officeDocument/2006/relationships/image" Target="../media/image55.jpeg"/><Relationship Id="rId10" Type="http://schemas.openxmlformats.org/officeDocument/2006/relationships/slideLayout" Target="../slideLayouts/slideLayout2.xml"/><Relationship Id="rId4" Type="http://schemas.openxmlformats.org/officeDocument/2006/relationships/tags" Target="../tags/tag233.xml"/><Relationship Id="rId9" Type="http://schemas.openxmlformats.org/officeDocument/2006/relationships/tags" Target="../tags/tag238.xml"/><Relationship Id="rId14" Type="http://schemas.openxmlformats.org/officeDocument/2006/relationships/image" Target="../media/image54.jpeg"/></Relationships>
</file>

<file path=ppt/slides/_rels/slide38.xml.rels><?xml version="1.0" encoding="UTF-8" standalone="yes"?>
<Relationships xmlns="http://schemas.openxmlformats.org/package/2006/relationships"><Relationship Id="rId3" Type="http://schemas.openxmlformats.org/officeDocument/2006/relationships/tags" Target="../tags/tag241.xml"/><Relationship Id="rId7" Type="http://schemas.openxmlformats.org/officeDocument/2006/relationships/image" Target="../media/image57.jpeg"/><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notesSlide" Target="../notesSlides/notesSlide36.xml"/><Relationship Id="rId5" Type="http://schemas.openxmlformats.org/officeDocument/2006/relationships/slideLayout" Target="../slideLayouts/slideLayout2.xml"/><Relationship Id="rId4" Type="http://schemas.openxmlformats.org/officeDocument/2006/relationships/tags" Target="../tags/tag242.xml"/></Relationships>
</file>

<file path=ppt/slides/_rels/slide39.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tags" Target="../tags/tag245.xml"/><Relationship Id="rId7" Type="http://schemas.openxmlformats.org/officeDocument/2006/relationships/notesSlide" Target="../notesSlides/notesSlide37.xml"/><Relationship Id="rId2" Type="http://schemas.openxmlformats.org/officeDocument/2006/relationships/tags" Target="../tags/tag244.xml"/><Relationship Id="rId1" Type="http://schemas.openxmlformats.org/officeDocument/2006/relationships/tags" Target="../tags/tag243.xml"/><Relationship Id="rId6" Type="http://schemas.openxmlformats.org/officeDocument/2006/relationships/slideLayout" Target="../slideLayouts/slideLayout2.xml"/><Relationship Id="rId5" Type="http://schemas.openxmlformats.org/officeDocument/2006/relationships/tags" Target="../tags/tag247.xml"/><Relationship Id="rId10" Type="http://schemas.openxmlformats.org/officeDocument/2006/relationships/image" Target="../media/image59.jpeg"/><Relationship Id="rId4" Type="http://schemas.openxmlformats.org/officeDocument/2006/relationships/tags" Target="../tags/tag246.xml"/><Relationship Id="rId9" Type="http://schemas.openxmlformats.org/officeDocument/2006/relationships/hyperlink" Target="http://www.google.com.cy/url?sa=i&amp;rct=j&amp;q=man+thinking&amp;source=images&amp;cd=&amp;cad=rja&amp;docid=Iz9FJFn1E1QtuM&amp;tbnid=OJ-qTztXcjHatM:&amp;ved=&amp;url=http://christopherbwong.com/poetry-series/15-if-you-think-you-are-beaten/&amp;ei=9tYyUe6LD4XktQb_roDoCg&amp;bvm=bv.43148975,d.Yms&amp;psig=AFQjCNEvesQ1kvA2aC9ZNGnfzSumoc7nCw&amp;ust=1362372726606535" TargetMode="External"/></Relationships>
</file>

<file path=ppt/slides/_rels/slide4.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image" Target="../media/image13.jpe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78.xml"/></Relationships>
</file>

<file path=ppt/slides/_rels/slide40.xml.rels><?xml version="1.0" encoding="UTF-8" standalone="yes"?>
<Relationships xmlns="http://schemas.openxmlformats.org/package/2006/relationships"><Relationship Id="rId3" Type="http://schemas.openxmlformats.org/officeDocument/2006/relationships/tags" Target="../tags/tag250.xml"/><Relationship Id="rId2" Type="http://schemas.openxmlformats.org/officeDocument/2006/relationships/tags" Target="../tags/tag249.xml"/><Relationship Id="rId1" Type="http://schemas.openxmlformats.org/officeDocument/2006/relationships/tags" Target="../tags/tag248.xml"/><Relationship Id="rId6" Type="http://schemas.openxmlformats.org/officeDocument/2006/relationships/image" Target="../media/image60.jpeg"/><Relationship Id="rId5" Type="http://schemas.openxmlformats.org/officeDocument/2006/relationships/notesSlide" Target="../notesSlides/notesSlide38.xml"/><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tags" Target="../tags/tag253.xml"/><Relationship Id="rId7" Type="http://schemas.openxmlformats.org/officeDocument/2006/relationships/image" Target="../media/image61.jpeg"/><Relationship Id="rId2" Type="http://schemas.openxmlformats.org/officeDocument/2006/relationships/tags" Target="../tags/tag252.xml"/><Relationship Id="rId1" Type="http://schemas.openxmlformats.org/officeDocument/2006/relationships/tags" Target="../tags/tag251.xml"/><Relationship Id="rId6" Type="http://schemas.openxmlformats.org/officeDocument/2006/relationships/hyperlink" Target="http://www.google.com.cy/url?sa=i&amp;rct=j&amp;q=see%20things%20from%20our%20perspective&amp;source=images&amp;cd=&amp;cad=rja&amp;docid=p-emmilahBGtNM&amp;tbnid=STmCTs6_inGOuM:&amp;ved=&amp;url=http://depositphotos.com/1194863/stock-photo-Young-woman-looking-through-eyeglasses.html&amp;ei=Qa62UfreJszDPOqmgNAC&amp;bvm=bv.47534661,d.ZWU&amp;psig=AFQjCNEC9l9Oyu-5dquSMjoHPkK1YemHyg&amp;ust=1371013057958056" TargetMode="External"/><Relationship Id="rId5" Type="http://schemas.openxmlformats.org/officeDocument/2006/relationships/notesSlide" Target="../notesSlides/notesSlide39.xml"/><Relationship Id="rId4"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tags" Target="../tags/tag256.xml"/><Relationship Id="rId7" Type="http://schemas.openxmlformats.org/officeDocument/2006/relationships/notesSlide" Target="../notesSlides/notesSlide40.xml"/><Relationship Id="rId2" Type="http://schemas.openxmlformats.org/officeDocument/2006/relationships/tags" Target="../tags/tag255.xml"/><Relationship Id="rId1" Type="http://schemas.openxmlformats.org/officeDocument/2006/relationships/tags" Target="../tags/tag254.xml"/><Relationship Id="rId6" Type="http://schemas.openxmlformats.org/officeDocument/2006/relationships/slideLayout" Target="../slideLayouts/slideLayout2.xml"/><Relationship Id="rId5" Type="http://schemas.openxmlformats.org/officeDocument/2006/relationships/tags" Target="../tags/tag258.xml"/><Relationship Id="rId4" Type="http://schemas.openxmlformats.org/officeDocument/2006/relationships/tags" Target="../tags/tag257.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4.png"/><Relationship Id="rId2" Type="http://schemas.openxmlformats.org/officeDocument/2006/relationships/tags" Target="../tags/tag260.xml"/><Relationship Id="rId1" Type="http://schemas.openxmlformats.org/officeDocument/2006/relationships/tags" Target="../tags/tag259.xml"/><Relationship Id="rId6" Type="http://schemas.openxmlformats.org/officeDocument/2006/relationships/hyperlink" Target="http://www.google.com.cy/url?sa=i&amp;rct=j&amp;q=&amp;esrc=s&amp;source=images&amp;cd=&amp;cad=rja&amp;uact=8&amp;ved=0CAcQjRxqFQoTCM6ugq3ovMgCFUptFAodcAkO6g&amp;url=http://positiveresultsmarketing.com/marketing-news/internet-marketing/seo-dos-donts&amp;bvm=bv.104819420,d.d24&amp;psig=AFQjCNFrjXSYeyXcX0QdVJWM9i-Fz31VAg&amp;ust=1444735143592098" TargetMode="External"/><Relationship Id="rId5" Type="http://schemas.openxmlformats.org/officeDocument/2006/relationships/image" Target="../media/image63.jpeg"/><Relationship Id="rId4" Type="http://schemas.openxmlformats.org/officeDocument/2006/relationships/notesSlide" Target="../notesSlides/notesSlide41.xml"/></Relationships>
</file>

<file path=ppt/slides/_rels/slide44.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tags" Target="../tags/tag263.xml"/><Relationship Id="rId7" Type="http://schemas.openxmlformats.org/officeDocument/2006/relationships/notesSlide" Target="../notesSlides/notesSlide42.xml"/><Relationship Id="rId2" Type="http://schemas.openxmlformats.org/officeDocument/2006/relationships/tags" Target="../tags/tag262.xml"/><Relationship Id="rId1" Type="http://schemas.openxmlformats.org/officeDocument/2006/relationships/tags" Target="../tags/tag261.xml"/><Relationship Id="rId6" Type="http://schemas.openxmlformats.org/officeDocument/2006/relationships/slideLayout" Target="../slideLayouts/slideLayout2.xml"/><Relationship Id="rId5" Type="http://schemas.openxmlformats.org/officeDocument/2006/relationships/tags" Target="../tags/tag265.xml"/><Relationship Id="rId4" Type="http://schemas.openxmlformats.org/officeDocument/2006/relationships/tags" Target="../tags/tag264.xml"/></Relationships>
</file>

<file path=ppt/slides/_rels/slide45.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tags" Target="../tags/tag268.xml"/><Relationship Id="rId7" Type="http://schemas.openxmlformats.org/officeDocument/2006/relationships/notesSlide" Target="../notesSlides/notesSlide43.xml"/><Relationship Id="rId2" Type="http://schemas.openxmlformats.org/officeDocument/2006/relationships/tags" Target="../tags/tag267.xml"/><Relationship Id="rId1" Type="http://schemas.openxmlformats.org/officeDocument/2006/relationships/tags" Target="../tags/tag266.xml"/><Relationship Id="rId6" Type="http://schemas.openxmlformats.org/officeDocument/2006/relationships/slideLayout" Target="../slideLayouts/slideLayout2.xml"/><Relationship Id="rId5" Type="http://schemas.openxmlformats.org/officeDocument/2006/relationships/tags" Target="../tags/tag270.xml"/><Relationship Id="rId4" Type="http://schemas.openxmlformats.org/officeDocument/2006/relationships/tags" Target="../tags/tag269.xml"/></Relationships>
</file>

<file path=ppt/slides/_rels/slide46.xml.rels><?xml version="1.0" encoding="UTF-8" standalone="yes"?>
<Relationships xmlns="http://schemas.openxmlformats.org/package/2006/relationships"><Relationship Id="rId3" Type="http://schemas.openxmlformats.org/officeDocument/2006/relationships/tags" Target="../tags/tag273.xml"/><Relationship Id="rId2" Type="http://schemas.openxmlformats.org/officeDocument/2006/relationships/tags" Target="../tags/tag272.xml"/><Relationship Id="rId1" Type="http://schemas.openxmlformats.org/officeDocument/2006/relationships/tags" Target="../tags/tag271.xml"/><Relationship Id="rId5" Type="http://schemas.openxmlformats.org/officeDocument/2006/relationships/image" Target="../media/image67.jpeg"/><Relationship Id="rId4"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image" Target="../media/image14.jpe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slideLayout" Target="../slideLayouts/slideLayout2.xml"/><Relationship Id="rId5" Type="http://schemas.openxmlformats.org/officeDocument/2006/relationships/tags" Target="../tags/tag83.xml"/><Relationship Id="rId4" Type="http://schemas.openxmlformats.org/officeDocument/2006/relationships/tags" Target="../tags/tag8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5.xml"/><Relationship Id="rId1" Type="http://schemas.openxmlformats.org/officeDocument/2006/relationships/tags" Target="../tags/tag84.xml"/><Relationship Id="rId5" Type="http://schemas.openxmlformats.org/officeDocument/2006/relationships/image" Target="../media/image15.jpe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image" Target="../media/image16.jpe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89.xml"/></Relationships>
</file>

<file path=ppt/slides/_rels/slide8.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image" Target="../media/image17.jpe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notesSlide" Target="../notesSlides/notesSlide6.xml"/><Relationship Id="rId5" Type="http://schemas.openxmlformats.org/officeDocument/2006/relationships/slideLayout" Target="../slideLayouts/slideLayout4.xml"/><Relationship Id="rId4" Type="http://schemas.openxmlformats.org/officeDocument/2006/relationships/tags" Target="../tags/tag93.xml"/></Relationships>
</file>

<file path=ppt/slides/_rels/slide9.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image" Target="../media/image18.jpe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9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1" descr="C:\Users\User\Desktop\Employability\iStock_000015424386Medium.jpg"/>
          <p:cNvPicPr>
            <a:picLocks noChangeAspect="1" noChangeArrowheads="1"/>
          </p:cNvPicPr>
          <p:nvPr>
            <p:custDataLst>
              <p:tags r:id="rId2"/>
            </p:custDataLst>
          </p:nvPr>
        </p:nvPicPr>
        <p:blipFill>
          <a:blip r:embed="rId11" cstate="print"/>
          <a:srcRect/>
          <a:stretch>
            <a:fillRect/>
          </a:stretch>
        </p:blipFill>
        <p:spPr bwMode="auto">
          <a:xfrm>
            <a:off x="0" y="0"/>
            <a:ext cx="9324528" cy="6858000"/>
          </a:xfrm>
          <a:prstGeom prst="rect">
            <a:avLst/>
          </a:prstGeom>
          <a:noFill/>
        </p:spPr>
      </p:pic>
      <p:sp>
        <p:nvSpPr>
          <p:cNvPr id="2" name="Title 1"/>
          <p:cNvSpPr>
            <a:spLocks noGrp="1"/>
          </p:cNvSpPr>
          <p:nvPr>
            <p:ph type="ctrTitle"/>
            <p:custDataLst>
              <p:tags r:id="rId3"/>
            </p:custDataLst>
          </p:nvPr>
        </p:nvSpPr>
        <p:spPr>
          <a:xfrm>
            <a:off x="0" y="-171400"/>
            <a:ext cx="4139952" cy="2664296"/>
          </a:xfrm>
        </p:spPr>
        <p:txBody>
          <a:bodyPr>
            <a:noAutofit/>
          </a:bodyPr>
          <a:lstStyle/>
          <a:p>
            <a:pPr algn="l">
              <a:spcBef>
                <a:spcPts val="600"/>
              </a:spcBef>
              <a:spcAft>
                <a:spcPts val="600"/>
              </a:spcAft>
            </a:pPr>
            <a:r>
              <a:rPr lang="el-GR" sz="3600" b="1" dirty="0" smtClean="0">
                <a:latin typeface="Arial" pitchFamily="34" charset="0"/>
                <a:cs typeface="Arial" pitchFamily="34" charset="0"/>
              </a:rPr>
              <a:t>Βιογραφικό, Συνέντευξη και Δεξιότητες της Αγοράς Εργασίας</a:t>
            </a:r>
            <a:endParaRPr lang="el-GR" sz="3600" b="1" dirty="0">
              <a:latin typeface="Arial" pitchFamily="34" charset="0"/>
              <a:cs typeface="Arial" pitchFamily="34" charset="0"/>
            </a:endParaRPr>
          </a:p>
        </p:txBody>
      </p:sp>
      <p:sp>
        <p:nvSpPr>
          <p:cNvPr id="3" name="Subtitle 2"/>
          <p:cNvSpPr>
            <a:spLocks noGrp="1"/>
          </p:cNvSpPr>
          <p:nvPr>
            <p:ph type="subTitle" idx="1"/>
            <p:custDataLst>
              <p:tags r:id="rId4"/>
            </p:custDataLst>
          </p:nvPr>
        </p:nvSpPr>
        <p:spPr>
          <a:xfrm>
            <a:off x="0" y="5132784"/>
            <a:ext cx="6728792" cy="1752600"/>
          </a:xfrm>
        </p:spPr>
        <p:txBody>
          <a:bodyPr>
            <a:normAutofit/>
          </a:bodyPr>
          <a:lstStyle/>
          <a:p>
            <a:pPr algn="l"/>
            <a:endParaRPr lang="el-GR" dirty="0" smtClean="0">
              <a:solidFill>
                <a:schemeClr val="tx1"/>
              </a:solidFill>
            </a:endParaRPr>
          </a:p>
          <a:p>
            <a:pPr algn="l"/>
            <a:r>
              <a:rPr lang="el-GR" sz="2600" b="1" dirty="0" smtClean="0">
                <a:solidFill>
                  <a:schemeClr val="tx1"/>
                </a:solidFill>
                <a:latin typeface="Arial" pitchFamily="34" charset="0"/>
                <a:cs typeface="Arial" pitchFamily="34" charset="0"/>
              </a:rPr>
              <a:t>Ζαχαρίας Ιωάννου</a:t>
            </a:r>
          </a:p>
          <a:p>
            <a:pPr algn="l"/>
            <a:r>
              <a:rPr lang="en-US" sz="2300" dirty="0" err="1" smtClean="0">
                <a:solidFill>
                  <a:schemeClr val="tx1"/>
                </a:solidFill>
                <a:latin typeface="Arial" pitchFamily="34" charset="0"/>
                <a:cs typeface="Arial" pitchFamily="34" charset="0"/>
              </a:rPr>
              <a:t>BSc</a:t>
            </a:r>
            <a:r>
              <a:rPr lang="el-GR" sz="2300" dirty="0" smtClean="0">
                <a:solidFill>
                  <a:schemeClr val="tx1"/>
                </a:solidFill>
                <a:latin typeface="Arial" pitchFamily="34" charset="0"/>
                <a:cs typeface="Arial" pitchFamily="34" charset="0"/>
              </a:rPr>
              <a:t>, </a:t>
            </a:r>
            <a:r>
              <a:rPr lang="en-US" sz="2300" dirty="0" smtClean="0">
                <a:solidFill>
                  <a:schemeClr val="tx1"/>
                </a:solidFill>
                <a:latin typeface="Arial" pitchFamily="34" charset="0"/>
                <a:cs typeface="Arial" pitchFamily="34" charset="0"/>
              </a:rPr>
              <a:t>Ma HRM</a:t>
            </a:r>
            <a:r>
              <a:rPr lang="el-GR" sz="2300" dirty="0" smtClean="0">
                <a:solidFill>
                  <a:schemeClr val="tx1"/>
                </a:solidFill>
                <a:latin typeface="Arial" pitchFamily="34" charset="0"/>
                <a:cs typeface="Arial" pitchFamily="34" charset="0"/>
              </a:rPr>
              <a:t>, </a:t>
            </a:r>
            <a:r>
              <a:rPr lang="en-US" sz="2300" dirty="0" smtClean="0">
                <a:solidFill>
                  <a:schemeClr val="tx1"/>
                </a:solidFill>
                <a:latin typeface="Arial" pitchFamily="34" charset="0"/>
                <a:cs typeface="Arial" pitchFamily="34" charset="0"/>
              </a:rPr>
              <a:t>CIPD</a:t>
            </a:r>
            <a:endParaRPr lang="el-GR" sz="2300" dirty="0" smtClean="0">
              <a:solidFill>
                <a:schemeClr val="tx1"/>
              </a:solidFill>
              <a:latin typeface="Arial" pitchFamily="34" charset="0"/>
              <a:cs typeface="Arial" pitchFamily="34" charset="0"/>
            </a:endParaRPr>
          </a:p>
          <a:p>
            <a:pPr algn="l"/>
            <a:endParaRPr lang="el-GR" sz="2300" dirty="0">
              <a:solidFill>
                <a:schemeClr val="tx1"/>
              </a:solidFill>
            </a:endParaRPr>
          </a:p>
        </p:txBody>
      </p:sp>
      <p:pic>
        <p:nvPicPr>
          <p:cNvPr id="14338" name="Picture 2" descr="http://sphotos-e.ak.fbcdn.net/hphotos-ak-prn1/60275_517600524921623_1586026286_n.jpg"/>
          <p:cNvPicPr>
            <a:picLocks noChangeAspect="1" noChangeArrowheads="1"/>
          </p:cNvPicPr>
          <p:nvPr>
            <p:custDataLst>
              <p:tags r:id="rId5"/>
            </p:custDataLst>
          </p:nvPr>
        </p:nvPicPr>
        <p:blipFill>
          <a:blip r:embed="rId12" cstate="print"/>
          <a:srcRect/>
          <a:stretch>
            <a:fillRect/>
          </a:stretch>
        </p:blipFill>
        <p:spPr bwMode="auto">
          <a:xfrm>
            <a:off x="-9525" y="-40290750"/>
            <a:ext cx="5267325" cy="5391150"/>
          </a:xfrm>
          <a:prstGeom prst="rect">
            <a:avLst/>
          </a:prstGeom>
          <a:noFill/>
        </p:spPr>
      </p:pic>
      <p:pic>
        <p:nvPicPr>
          <p:cNvPr id="14340" name="Picture 4" descr="http://sphotos-e.ak.fbcdn.net/hphotos-ak-prn1/60275_517600524921623_1586026286_n.jpg"/>
          <p:cNvPicPr>
            <a:picLocks noChangeAspect="1" noChangeArrowheads="1"/>
          </p:cNvPicPr>
          <p:nvPr>
            <p:custDataLst>
              <p:tags r:id="rId6"/>
            </p:custDataLst>
          </p:nvPr>
        </p:nvPicPr>
        <p:blipFill>
          <a:blip r:embed="rId12" cstate="print"/>
          <a:srcRect/>
          <a:stretch>
            <a:fillRect/>
          </a:stretch>
        </p:blipFill>
        <p:spPr bwMode="auto">
          <a:xfrm>
            <a:off x="-9525" y="-40290750"/>
            <a:ext cx="5267325" cy="5391150"/>
          </a:xfrm>
          <a:prstGeom prst="rect">
            <a:avLst/>
          </a:prstGeom>
          <a:noFill/>
        </p:spPr>
      </p:pic>
      <p:pic>
        <p:nvPicPr>
          <p:cNvPr id="14342" name="Picture 6" descr="http://sphotos-e.ak.fbcdn.net/hphotos-ak-prn1/60275_517600524921623_1586026286_n.jpg"/>
          <p:cNvPicPr>
            <a:picLocks noChangeAspect="1" noChangeArrowheads="1"/>
          </p:cNvPicPr>
          <p:nvPr>
            <p:custDataLst>
              <p:tags r:id="rId7"/>
            </p:custDataLst>
          </p:nvPr>
        </p:nvPicPr>
        <p:blipFill>
          <a:blip r:embed="rId12" cstate="print"/>
          <a:srcRect/>
          <a:stretch>
            <a:fillRect/>
          </a:stretch>
        </p:blipFill>
        <p:spPr bwMode="auto">
          <a:xfrm>
            <a:off x="-9525" y="-40290750"/>
            <a:ext cx="5267325" cy="5391150"/>
          </a:xfrm>
          <a:prstGeom prst="rect">
            <a:avLst/>
          </a:prstGeom>
          <a:noFill/>
        </p:spPr>
      </p:pic>
      <p:pic>
        <p:nvPicPr>
          <p:cNvPr id="14344" name="Picture 8" descr="Photo"/>
          <p:cNvPicPr>
            <a:picLocks noChangeAspect="1" noChangeArrowheads="1"/>
          </p:cNvPicPr>
          <p:nvPr>
            <p:custDataLst>
              <p:tags r:id="rId8"/>
            </p:custDataLst>
          </p:nvPr>
        </p:nvPicPr>
        <p:blipFill>
          <a:blip r:embed="rId13" cstate="print"/>
          <a:srcRect/>
          <a:stretch>
            <a:fillRect/>
          </a:stretch>
        </p:blipFill>
        <p:spPr bwMode="auto">
          <a:xfrm>
            <a:off x="-9525" y="-39544625"/>
            <a:ext cx="3838575" cy="3838575"/>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0" y="19583"/>
            <a:ext cx="8229600" cy="850106"/>
          </a:xfrm>
        </p:spPr>
        <p:txBody>
          <a:bodyPr>
            <a:noAutofit/>
          </a:bodyPr>
          <a:lstStyle/>
          <a:p>
            <a:pPr lvl="3" algn="l" rtl="0">
              <a:spcBef>
                <a:spcPct val="0"/>
              </a:spcBef>
            </a:pPr>
            <a:r>
              <a:rPr lang="el-GR" sz="3000" b="1" dirty="0" smtClean="0">
                <a:solidFill>
                  <a:srgbClr val="FF6600"/>
                </a:solidFill>
              </a:rPr>
              <a:t>Κριτήρια ποιότητας γραπτού λόγου</a:t>
            </a:r>
            <a:endParaRPr lang="el-GR" sz="3000" b="1" dirty="0">
              <a:solidFill>
                <a:srgbClr val="FF6600"/>
              </a:solidFill>
              <a:latin typeface="Arial" pitchFamily="34" charset="0"/>
              <a:cs typeface="Arial" pitchFamily="34" charset="0"/>
            </a:endParaRPr>
          </a:p>
        </p:txBody>
      </p:sp>
      <p:sp>
        <p:nvSpPr>
          <p:cNvPr id="6" name="Footer Placeholder 5"/>
          <p:cNvSpPr>
            <a:spLocks noGrp="1"/>
          </p:cNvSpPr>
          <p:nvPr>
            <p:ph type="ftr" sz="quarter" idx="11"/>
            <p:custDataLst>
              <p:tags r:id="rId3"/>
            </p:custDataLst>
          </p:nvPr>
        </p:nvSpPr>
        <p:spPr/>
        <p:txBody>
          <a:bodyPr/>
          <a:lstStyle/>
          <a:p>
            <a:endParaRPr lang="el-GR"/>
          </a:p>
        </p:txBody>
      </p:sp>
      <p:sp>
        <p:nvSpPr>
          <p:cNvPr id="5" name="Slide Number Placeholder 4"/>
          <p:cNvSpPr>
            <a:spLocks noGrp="1"/>
          </p:cNvSpPr>
          <p:nvPr>
            <p:ph type="sldNum" sz="quarter" idx="12"/>
            <p:custDataLst>
              <p:tags r:id="rId4"/>
            </p:custDataLst>
          </p:nvPr>
        </p:nvSpPr>
        <p:spPr/>
        <p:txBody>
          <a:bodyPr/>
          <a:lstStyle/>
          <a:p>
            <a:fld id="{FF54B3E2-F008-4CCC-A39B-2A5AB36CC58C}" type="slidenum">
              <a:rPr lang="el-GR" smtClean="0"/>
              <a:pPr/>
              <a:t>10</a:t>
            </a:fld>
            <a:endParaRPr lang="el-GR"/>
          </a:p>
        </p:txBody>
      </p:sp>
      <p:grpSp>
        <p:nvGrpSpPr>
          <p:cNvPr id="3" name="Group 14"/>
          <p:cNvGrpSpPr>
            <a:grpSpLocks/>
          </p:cNvGrpSpPr>
          <p:nvPr>
            <p:custDataLst>
              <p:tags r:id="rId5"/>
            </p:custDataLst>
          </p:nvPr>
        </p:nvGrpSpPr>
        <p:grpSpPr bwMode="auto">
          <a:xfrm>
            <a:off x="0" y="1628800"/>
            <a:ext cx="4067944" cy="4490501"/>
            <a:chOff x="2032" y="886"/>
            <a:chExt cx="1725" cy="1517"/>
          </a:xfrm>
        </p:grpSpPr>
        <p:pic>
          <p:nvPicPr>
            <p:cNvPr id="71" name="Picture 4" descr="24056c"/>
            <p:cNvPicPr>
              <a:picLocks noChangeAspect="1" noChangeArrowheads="1"/>
            </p:cNvPicPr>
            <p:nvPr/>
          </p:nvPicPr>
          <p:blipFill>
            <a:blip r:embed="rId8" cstate="print"/>
            <a:srcRect/>
            <a:stretch>
              <a:fillRect/>
            </a:stretch>
          </p:blipFill>
          <p:spPr bwMode="gray">
            <a:xfrm>
              <a:off x="2032" y="886"/>
              <a:ext cx="1725" cy="1517"/>
            </a:xfrm>
            <a:prstGeom prst="rect">
              <a:avLst/>
            </a:prstGeom>
            <a:noFill/>
            <a:ln w="9525" algn="ctr">
              <a:solidFill>
                <a:schemeClr val="tx1"/>
              </a:solidFill>
              <a:miter lim="800000"/>
              <a:headEnd/>
              <a:tailEnd/>
            </a:ln>
          </p:spPr>
        </p:pic>
        <p:sp>
          <p:nvSpPr>
            <p:cNvPr id="73" name="Text Box 6"/>
            <p:cNvSpPr txBox="1">
              <a:spLocks noChangeArrowheads="1"/>
            </p:cNvSpPr>
            <p:nvPr/>
          </p:nvSpPr>
          <p:spPr bwMode="gray">
            <a:xfrm>
              <a:off x="2157" y="913"/>
              <a:ext cx="1558" cy="530"/>
            </a:xfrm>
            <a:prstGeom prst="rect">
              <a:avLst/>
            </a:prstGeom>
            <a:noFill/>
            <a:ln w="9525">
              <a:noFill/>
              <a:miter lim="800000"/>
              <a:headEnd/>
              <a:tailEnd/>
            </a:ln>
          </p:spPr>
          <p:txBody>
            <a:bodyPr wrap="square">
              <a:spAutoFit/>
            </a:bodyPr>
            <a:lstStyle/>
            <a:p>
              <a:pPr marL="457200" indent="-457200">
                <a:spcBef>
                  <a:spcPts val="600"/>
                </a:spcBef>
                <a:spcAft>
                  <a:spcPts val="300"/>
                </a:spcAft>
                <a:buClr>
                  <a:srgbClr val="FF6600"/>
                </a:buClr>
                <a:buSzPct val="99000"/>
                <a:buFont typeface="Wingdings 2" pitchFamily="18" charset="2"/>
                <a:buChar char="R"/>
              </a:pPr>
              <a:r>
                <a:rPr lang="el-GR" sz="2700" dirty="0" smtClean="0">
                  <a:solidFill>
                    <a:srgbClr val="000000"/>
                  </a:solidFill>
                  <a:latin typeface="Arial" pitchFamily="34" charset="0"/>
                  <a:cs typeface="Arial" pitchFamily="34" charset="0"/>
                </a:rPr>
                <a:t>…………………</a:t>
              </a:r>
            </a:p>
            <a:p>
              <a:pPr marL="457200" indent="-457200">
                <a:spcBef>
                  <a:spcPts val="600"/>
                </a:spcBef>
                <a:spcAft>
                  <a:spcPts val="300"/>
                </a:spcAft>
                <a:buClr>
                  <a:srgbClr val="FF6600"/>
                </a:buClr>
                <a:buSzPct val="99000"/>
                <a:buFont typeface="Wingdings 2" pitchFamily="18" charset="2"/>
                <a:buChar char="R"/>
              </a:pPr>
              <a:r>
                <a:rPr lang="el-GR" sz="2700" dirty="0" smtClean="0">
                  <a:solidFill>
                    <a:srgbClr val="000000"/>
                  </a:solidFill>
                  <a:latin typeface="Arial" pitchFamily="34" charset="0"/>
                  <a:cs typeface="Arial" pitchFamily="34" charset="0"/>
                </a:rPr>
                <a:t>…………………</a:t>
              </a:r>
            </a:p>
            <a:p>
              <a:pPr marL="457200" indent="-457200">
                <a:spcBef>
                  <a:spcPts val="600"/>
                </a:spcBef>
                <a:spcAft>
                  <a:spcPts val="300"/>
                </a:spcAft>
                <a:buClr>
                  <a:srgbClr val="FF6600"/>
                </a:buClr>
                <a:buSzPct val="99000"/>
                <a:buFont typeface="Wingdings 2" pitchFamily="18" charset="2"/>
                <a:buChar char="R"/>
              </a:pPr>
              <a:endParaRPr lang="en-US" sz="2700" dirty="0">
                <a:solidFill>
                  <a:srgbClr val="000000"/>
                </a:solidFill>
                <a:latin typeface="Arial" pitchFamily="34" charset="0"/>
                <a:cs typeface="Arial" pitchFamily="34" charset="0"/>
              </a:endParaRPr>
            </a:p>
          </p:txBody>
        </p:sp>
      </p:grpSp>
      <p:pic>
        <p:nvPicPr>
          <p:cNvPr id="37890" name="Picture 2" descr="http://www.ilovept.tv/wp-content/uploads/2012/10/Reading-CV.png"/>
          <p:cNvPicPr>
            <a:picLocks noChangeAspect="1" noChangeArrowheads="1"/>
          </p:cNvPicPr>
          <p:nvPr/>
        </p:nvPicPr>
        <p:blipFill>
          <a:blip r:embed="rId9" cstate="print"/>
          <a:srcRect/>
          <a:stretch>
            <a:fillRect/>
          </a:stretch>
        </p:blipFill>
        <p:spPr bwMode="auto">
          <a:xfrm>
            <a:off x="4427984" y="1052735"/>
            <a:ext cx="4739010" cy="5328593"/>
          </a:xfrm>
          <a:prstGeom prst="rect">
            <a:avLst/>
          </a:prstGeom>
          <a:noFill/>
        </p:spPr>
      </p:pic>
    </p:spTree>
    <p:custDataLst>
      <p:tags r:id="rId1"/>
    </p:custData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resumark.com/blog/wp-content/uploads/2010/04/electronic-resume-tips-tricks-300x224.jpg">
            <a:hlinkClick r:id="rId8"/>
          </p:cNvPr>
          <p:cNvPicPr>
            <a:picLocks noChangeAspect="1" noChangeArrowheads="1"/>
          </p:cNvPicPr>
          <p:nvPr/>
        </p:nvPicPr>
        <p:blipFill>
          <a:blip r:embed="rId9" cstate="print"/>
          <a:srcRect/>
          <a:stretch>
            <a:fillRect/>
          </a:stretch>
        </p:blipFill>
        <p:spPr bwMode="auto">
          <a:xfrm>
            <a:off x="5004048" y="1124744"/>
            <a:ext cx="4067944" cy="5040560"/>
          </a:xfrm>
          <a:prstGeom prst="rect">
            <a:avLst/>
          </a:prstGeom>
          <a:noFill/>
        </p:spPr>
      </p:pic>
      <p:sp>
        <p:nvSpPr>
          <p:cNvPr id="2" name="Title 1"/>
          <p:cNvSpPr>
            <a:spLocks noGrp="1"/>
          </p:cNvSpPr>
          <p:nvPr>
            <p:ph type="title"/>
            <p:custDataLst>
              <p:tags r:id="rId2"/>
            </p:custDataLst>
          </p:nvPr>
        </p:nvSpPr>
        <p:spPr>
          <a:xfrm>
            <a:off x="26110" y="53752"/>
            <a:ext cx="8229600" cy="1143000"/>
          </a:xfrm>
        </p:spPr>
        <p:txBody>
          <a:bodyPr>
            <a:noAutofit/>
          </a:bodyPr>
          <a:lstStyle/>
          <a:p>
            <a:pPr lvl="3" algn="l" rtl="0">
              <a:spcBef>
                <a:spcPct val="0"/>
              </a:spcBef>
            </a:pPr>
            <a:r>
              <a:rPr lang="el-GR" sz="3000" b="1" dirty="0" smtClean="0">
                <a:solidFill>
                  <a:srgbClr val="FF6600"/>
                </a:solidFill>
              </a:rPr>
              <a:t>Χαρακτηριστικά επαγγελματικού βιογραφικού   </a:t>
            </a:r>
            <a:endParaRPr lang="el-GR" sz="3000" b="1" dirty="0">
              <a:solidFill>
                <a:srgbClr val="FF6600"/>
              </a:solidFill>
              <a:latin typeface="Arial" pitchFamily="34" charset="0"/>
              <a:cs typeface="Arial" pitchFamily="34" charset="0"/>
            </a:endParaRPr>
          </a:p>
        </p:txBody>
      </p:sp>
      <p:sp>
        <p:nvSpPr>
          <p:cNvPr id="3" name="Content Placeholder 2"/>
          <p:cNvSpPr>
            <a:spLocks noGrp="1"/>
          </p:cNvSpPr>
          <p:nvPr>
            <p:ph idx="1"/>
            <p:custDataLst>
              <p:tags r:id="rId3"/>
            </p:custDataLst>
          </p:nvPr>
        </p:nvSpPr>
        <p:spPr>
          <a:xfrm>
            <a:off x="457200" y="1600200"/>
            <a:ext cx="8229600" cy="4709120"/>
          </a:xfrm>
        </p:spPr>
        <p:txBody>
          <a:bodyPr>
            <a:normAutofit/>
          </a:bodyPr>
          <a:lstStyle/>
          <a:p>
            <a:pPr marL="354013" lvl="2" indent="-354013">
              <a:spcAft>
                <a:spcPts val="600"/>
              </a:spcAft>
              <a:buClr>
                <a:srgbClr val="FF6600"/>
              </a:buClr>
              <a:buSzPct val="95000"/>
              <a:buFont typeface="Wingdings 2" pitchFamily="18" charset="2"/>
              <a:buChar char="P"/>
            </a:pPr>
            <a:r>
              <a:rPr lang="el-GR" sz="2700" dirty="0" smtClean="0">
                <a:latin typeface="Arial" pitchFamily="34" charset="0"/>
                <a:cs typeface="Arial" pitchFamily="34" charset="0"/>
              </a:rPr>
              <a:t>Ευανάγνωστο</a:t>
            </a:r>
          </a:p>
          <a:p>
            <a:pPr marL="354013" lvl="2" indent="-354013">
              <a:spcAft>
                <a:spcPts val="600"/>
              </a:spcAft>
              <a:buClr>
                <a:srgbClr val="FF6600"/>
              </a:buClr>
              <a:buSzPct val="95000"/>
              <a:buFont typeface="Wingdings 2" pitchFamily="18" charset="2"/>
              <a:buChar char="P"/>
            </a:pPr>
            <a:r>
              <a:rPr lang="el-GR" sz="2700" dirty="0" smtClean="0">
                <a:latin typeface="Arial" pitchFamily="34" charset="0"/>
                <a:cs typeface="Arial" pitchFamily="34" charset="0"/>
              </a:rPr>
              <a:t>Σωστά Δομημένο</a:t>
            </a:r>
          </a:p>
          <a:p>
            <a:pPr marL="354013" lvl="2" indent="-354013">
              <a:spcAft>
                <a:spcPts val="600"/>
              </a:spcAft>
              <a:buClr>
                <a:srgbClr val="FF6600"/>
              </a:buClr>
              <a:buSzPct val="95000"/>
              <a:buFont typeface="Wingdings 2" pitchFamily="18" charset="2"/>
              <a:buChar char="P"/>
            </a:pPr>
            <a:r>
              <a:rPr lang="el-GR" sz="2700" dirty="0" smtClean="0">
                <a:latin typeface="Arial" pitchFamily="34" charset="0"/>
                <a:cs typeface="Arial" pitchFamily="34" charset="0"/>
              </a:rPr>
              <a:t>Γραμματικά σωστό </a:t>
            </a:r>
          </a:p>
          <a:p>
            <a:pPr marL="354013" lvl="2" indent="-354013">
              <a:spcAft>
                <a:spcPts val="600"/>
              </a:spcAft>
              <a:buClr>
                <a:srgbClr val="FF6600"/>
              </a:buClr>
              <a:buSzPct val="95000"/>
              <a:buFont typeface="Wingdings 2" pitchFamily="18" charset="2"/>
              <a:buChar char="P"/>
            </a:pPr>
            <a:r>
              <a:rPr lang="el-GR" sz="2700" dirty="0" smtClean="0">
                <a:latin typeface="Arial" pitchFamily="34" charset="0"/>
                <a:cs typeface="Arial" pitchFamily="34" charset="0"/>
              </a:rPr>
              <a:t>Λεξιλόγιο</a:t>
            </a:r>
          </a:p>
          <a:p>
            <a:pPr marL="354013" lvl="2" indent="-354013">
              <a:spcAft>
                <a:spcPts val="600"/>
              </a:spcAft>
              <a:buClr>
                <a:srgbClr val="FF6600"/>
              </a:buClr>
              <a:buSzPct val="95000"/>
              <a:buFont typeface="Wingdings 2" pitchFamily="18" charset="2"/>
              <a:buChar char="P"/>
            </a:pPr>
            <a:r>
              <a:rPr lang="el-GR" sz="2700" dirty="0" smtClean="0">
                <a:latin typeface="Arial" pitchFamily="34" charset="0"/>
                <a:cs typeface="Arial" pitchFamily="34" charset="0"/>
              </a:rPr>
              <a:t>Επίκαιρο  </a:t>
            </a:r>
          </a:p>
          <a:p>
            <a:pPr marL="354013" lvl="2" indent="-354013">
              <a:spcAft>
                <a:spcPts val="600"/>
              </a:spcAft>
              <a:buClr>
                <a:srgbClr val="FF6600"/>
              </a:buClr>
              <a:buSzPct val="95000"/>
              <a:buFont typeface="Wingdings 2" pitchFamily="18" charset="2"/>
              <a:buChar char="P"/>
            </a:pPr>
            <a:r>
              <a:rPr lang="el-GR" sz="2700" dirty="0" smtClean="0">
                <a:latin typeface="Arial" pitchFamily="34" charset="0"/>
                <a:cs typeface="Arial" pitchFamily="34" charset="0"/>
              </a:rPr>
              <a:t>Σύντομο </a:t>
            </a:r>
            <a:r>
              <a:rPr lang="el-GR" sz="2700" dirty="0">
                <a:latin typeface="Arial" pitchFamily="34" charset="0"/>
                <a:cs typeface="Arial" pitchFamily="34" charset="0"/>
              </a:rPr>
              <a:t>&amp;</a:t>
            </a:r>
            <a:r>
              <a:rPr lang="el-GR" sz="2700" dirty="0" smtClean="0">
                <a:latin typeface="Arial" pitchFamily="34" charset="0"/>
                <a:cs typeface="Arial" pitchFamily="34" charset="0"/>
              </a:rPr>
              <a:t> περιεκτικό </a:t>
            </a:r>
          </a:p>
          <a:p>
            <a:pPr marL="354013" lvl="2" indent="-354013">
              <a:spcAft>
                <a:spcPts val="600"/>
              </a:spcAft>
              <a:buClr>
                <a:srgbClr val="FF6600"/>
              </a:buClr>
              <a:buSzPct val="95000"/>
              <a:buFont typeface="Wingdings 2" pitchFamily="18" charset="2"/>
              <a:buChar char="P"/>
            </a:pPr>
            <a:r>
              <a:rPr lang="el-GR" sz="2700" dirty="0" smtClean="0">
                <a:latin typeface="Arial" pitchFamily="34" charset="0"/>
                <a:cs typeface="Arial" pitchFamily="34" charset="0"/>
              </a:rPr>
              <a:t>Καλαίσθητη παρουσίαση</a:t>
            </a:r>
          </a:p>
          <a:p>
            <a:pPr marL="354013" lvl="2" indent="-354013">
              <a:spcAft>
                <a:spcPts val="600"/>
              </a:spcAft>
              <a:buClr>
                <a:srgbClr val="FF6600"/>
              </a:buClr>
              <a:buSzPct val="95000"/>
              <a:buFont typeface="Wingdings 2" pitchFamily="18" charset="2"/>
              <a:buChar char="P"/>
            </a:pPr>
            <a:r>
              <a:rPr lang="el-GR" sz="2700" dirty="0" smtClean="0">
                <a:latin typeface="Arial" pitchFamily="34" charset="0"/>
                <a:cs typeface="Arial" pitchFamily="34" charset="0"/>
              </a:rPr>
              <a:t>Δυνατά σημεία </a:t>
            </a:r>
          </a:p>
          <a:p>
            <a:pPr marL="354013" lvl="2" indent="-354013">
              <a:spcAft>
                <a:spcPts val="600"/>
              </a:spcAft>
              <a:buClr>
                <a:srgbClr val="FF6600"/>
              </a:buClr>
              <a:buSzPct val="95000"/>
              <a:buFont typeface="Wingdings 2" pitchFamily="18" charset="2"/>
              <a:buChar char="P"/>
            </a:pPr>
            <a:endParaRPr lang="en-US" dirty="0" smtClean="0">
              <a:latin typeface="Arial" pitchFamily="34" charset="0"/>
              <a:cs typeface="Arial" pitchFamily="34" charset="0"/>
            </a:endParaRPr>
          </a:p>
          <a:p>
            <a:pPr>
              <a:buClr>
                <a:srgbClr val="FF6600"/>
              </a:buClr>
              <a:buSzPct val="95000"/>
              <a:buFont typeface="Wingdings 2" pitchFamily="18" charset="2"/>
              <a:buChar char="P"/>
            </a:pPr>
            <a:endParaRPr lang="el-GR" sz="2400" dirty="0" smtClean="0">
              <a:latin typeface="Arial" pitchFamily="34" charset="0"/>
              <a:cs typeface="Arial" pitchFamily="34" charset="0"/>
            </a:endParaRPr>
          </a:p>
          <a:p>
            <a:pPr>
              <a:buClr>
                <a:srgbClr val="FF6600"/>
              </a:buClr>
              <a:buSzPct val="95000"/>
              <a:buFont typeface="Wingdings 2" pitchFamily="18" charset="2"/>
              <a:buChar char="P"/>
            </a:pPr>
            <a:endParaRPr lang="el-GR" sz="2400" dirty="0">
              <a:latin typeface="Arial" pitchFamily="34" charset="0"/>
              <a:cs typeface="Arial" pitchFamily="34" charset="0"/>
            </a:endParaRPr>
          </a:p>
        </p:txBody>
      </p:sp>
      <p:sp>
        <p:nvSpPr>
          <p:cNvPr id="6" name="Footer Placeholder 5"/>
          <p:cNvSpPr>
            <a:spLocks noGrp="1"/>
          </p:cNvSpPr>
          <p:nvPr>
            <p:ph type="ftr" sz="quarter" idx="11"/>
            <p:custDataLst>
              <p:tags r:id="rId4"/>
            </p:custDataLst>
          </p:nvPr>
        </p:nvSpPr>
        <p:spPr/>
        <p:txBody>
          <a:bodyPr/>
          <a:lstStyle/>
          <a:p>
            <a:endParaRPr lang="el-GR"/>
          </a:p>
        </p:txBody>
      </p:sp>
      <p:sp>
        <p:nvSpPr>
          <p:cNvPr id="5" name="Slide Number Placeholder 4"/>
          <p:cNvSpPr>
            <a:spLocks noGrp="1"/>
          </p:cNvSpPr>
          <p:nvPr>
            <p:ph type="sldNum" sz="quarter" idx="12"/>
            <p:custDataLst>
              <p:tags r:id="rId5"/>
            </p:custDataLst>
          </p:nvPr>
        </p:nvSpPr>
        <p:spPr/>
        <p:txBody>
          <a:bodyPr/>
          <a:lstStyle/>
          <a:p>
            <a:fld id="{FF54B3E2-F008-4CCC-A39B-2A5AB36CC58C}" type="slidenum">
              <a:rPr lang="el-GR" smtClean="0"/>
              <a:pPr/>
              <a:t>11</a:t>
            </a:fld>
            <a:endParaRPr lang="el-GR"/>
          </a:p>
        </p:txBody>
      </p:sp>
      <p:pic>
        <p:nvPicPr>
          <p:cNvPr id="4098" name="Picture 2" descr="http://i.telegraph.co.uk/multimedia/archive/01831/cv1_1831612c.jp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4860032" y="1133206"/>
            <a:ext cx="4211960" cy="5032097"/>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4"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21"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3">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28"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3">
                                            <p:txEl>
                                              <p:pRg st="3" end="3"/>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35"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37" dur="80"/>
                                        <p:tgtEl>
                                          <p:spTgt spid="3">
                                            <p:txEl>
                                              <p:pRg st="4" end="4"/>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3">
                                            <p:txEl>
                                              <p:pRg st="5" end="5"/>
                                            </p:txEl>
                                          </p:spTgt>
                                        </p:tgtEl>
                                        <p:attrNameLst>
                                          <p:attrName>style.visibility</p:attrName>
                                        </p:attrNameLst>
                                      </p:cBhvr>
                                      <p:to>
                                        <p:strVal val="visible"/>
                                      </p:to>
                                    </p:set>
                                    <p:anim calcmode="discrete" valueType="clr">
                                      <p:cBhvr override="childStyle">
                                        <p:cTn id="42" dur="80"/>
                                        <p:tgtEl>
                                          <p:spTgt spid="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3">
                                            <p:txEl>
                                              <p:pRg st="5" end="5"/>
                                            </p:txEl>
                                          </p:spTgt>
                                        </p:tgtEl>
                                        <p:attrNameLst>
                                          <p:attrName>fillcolor</p:attrName>
                                        </p:attrNameLst>
                                      </p:cBhvr>
                                      <p:tavLst>
                                        <p:tav tm="0">
                                          <p:val>
                                            <p:clrVal>
                                              <a:schemeClr val="accent2"/>
                                            </p:clrVal>
                                          </p:val>
                                        </p:tav>
                                        <p:tav tm="50000">
                                          <p:val>
                                            <p:clrVal>
                                              <a:schemeClr val="hlink"/>
                                            </p:clrVal>
                                          </p:val>
                                        </p:tav>
                                      </p:tavLst>
                                    </p:anim>
                                    <p:set>
                                      <p:cBhvr>
                                        <p:cTn id="44" dur="80"/>
                                        <p:tgtEl>
                                          <p:spTgt spid="3">
                                            <p:txEl>
                                              <p:pRg st="5" end="5"/>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3">
                                            <p:txEl>
                                              <p:pRg st="6" end="6"/>
                                            </p:txEl>
                                          </p:spTgt>
                                        </p:tgtEl>
                                        <p:attrNameLst>
                                          <p:attrName>style.visibility</p:attrName>
                                        </p:attrNameLst>
                                      </p:cBhvr>
                                      <p:to>
                                        <p:strVal val="visible"/>
                                      </p:to>
                                    </p:set>
                                    <p:anim calcmode="discrete" valueType="clr">
                                      <p:cBhvr override="childStyle">
                                        <p:cTn id="49" dur="80"/>
                                        <p:tgtEl>
                                          <p:spTgt spid="3">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3">
                                            <p:txEl>
                                              <p:pRg st="6" end="6"/>
                                            </p:txEl>
                                          </p:spTgt>
                                        </p:tgtEl>
                                        <p:attrNameLst>
                                          <p:attrName>fillcolor</p:attrName>
                                        </p:attrNameLst>
                                      </p:cBhvr>
                                      <p:tavLst>
                                        <p:tav tm="0">
                                          <p:val>
                                            <p:clrVal>
                                              <a:schemeClr val="accent2"/>
                                            </p:clrVal>
                                          </p:val>
                                        </p:tav>
                                        <p:tav tm="50000">
                                          <p:val>
                                            <p:clrVal>
                                              <a:schemeClr val="hlink"/>
                                            </p:clrVal>
                                          </p:val>
                                        </p:tav>
                                      </p:tavLst>
                                    </p:anim>
                                    <p:set>
                                      <p:cBhvr>
                                        <p:cTn id="51" dur="80"/>
                                        <p:tgtEl>
                                          <p:spTgt spid="3">
                                            <p:txEl>
                                              <p:pRg st="6" end="6"/>
                                            </p:txEl>
                                          </p:spTgt>
                                        </p:tgtEl>
                                        <p:attrNameLst>
                                          <p:attrName>fill.type</p:attrName>
                                        </p:attrNameLst>
                                      </p:cBhvr>
                                      <p:to>
                                        <p:strVal val="solid"/>
                                      </p:to>
                                    </p:set>
                                  </p:childTnLst>
                                </p:cTn>
                              </p:par>
                              <p:par>
                                <p:cTn id="52" presetID="27" presetClass="entr" presetSubtype="0" fill="hold" grpId="0" nodeType="withEffect">
                                  <p:stCondLst>
                                    <p:cond delay="0"/>
                                  </p:stCondLst>
                                  <p:iterate type="lt">
                                    <p:tmPct val="50000"/>
                                  </p:iterate>
                                  <p:childTnLst>
                                    <p:set>
                                      <p:cBhvr>
                                        <p:cTn id="53" dur="1" fill="hold">
                                          <p:stCondLst>
                                            <p:cond delay="0"/>
                                          </p:stCondLst>
                                        </p:cTn>
                                        <p:tgtEl>
                                          <p:spTgt spid="3">
                                            <p:txEl>
                                              <p:pRg st="7" end="7"/>
                                            </p:txEl>
                                          </p:spTgt>
                                        </p:tgtEl>
                                        <p:attrNameLst>
                                          <p:attrName>style.visibility</p:attrName>
                                        </p:attrNameLst>
                                      </p:cBhvr>
                                      <p:to>
                                        <p:strVal val="visible"/>
                                      </p:to>
                                    </p:set>
                                    <p:anim calcmode="discrete" valueType="clr">
                                      <p:cBhvr override="childStyle">
                                        <p:cTn id="54" dur="80"/>
                                        <p:tgtEl>
                                          <p:spTgt spid="3">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3">
                                            <p:txEl>
                                              <p:pRg st="7" end="7"/>
                                            </p:txEl>
                                          </p:spTgt>
                                        </p:tgtEl>
                                        <p:attrNameLst>
                                          <p:attrName>fillcolor</p:attrName>
                                        </p:attrNameLst>
                                      </p:cBhvr>
                                      <p:tavLst>
                                        <p:tav tm="0">
                                          <p:val>
                                            <p:clrVal>
                                              <a:schemeClr val="accent2"/>
                                            </p:clrVal>
                                          </p:val>
                                        </p:tav>
                                        <p:tav tm="50000">
                                          <p:val>
                                            <p:clrVal>
                                              <a:schemeClr val="hlink"/>
                                            </p:clrVal>
                                          </p:val>
                                        </p:tav>
                                      </p:tavLst>
                                    </p:anim>
                                    <p:set>
                                      <p:cBhvr>
                                        <p:cTn id="56" dur="80"/>
                                        <p:tgtEl>
                                          <p:spTgt spid="3">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bagcilarkariyer.com/resimler/haberler/21.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067944" y="0"/>
            <a:ext cx="5086862"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custDataLst>
              <p:tags r:id="rId2"/>
            </p:custDataLst>
          </p:nvPr>
        </p:nvSpPr>
        <p:spPr>
          <a:xfrm>
            <a:off x="0" y="19583"/>
            <a:ext cx="4258816" cy="936104"/>
          </a:xfrm>
        </p:spPr>
        <p:txBody>
          <a:bodyPr>
            <a:noAutofit/>
          </a:bodyPr>
          <a:lstStyle/>
          <a:p>
            <a:pPr lvl="3" algn="l" rtl="0">
              <a:spcBef>
                <a:spcPct val="0"/>
              </a:spcBef>
            </a:pPr>
            <a:r>
              <a:rPr lang="el-GR" sz="3000" b="1" dirty="0" smtClean="0">
                <a:solidFill>
                  <a:srgbClr val="FF6600"/>
                </a:solidFill>
              </a:rPr>
              <a:t>Ενότητες </a:t>
            </a:r>
            <a:br>
              <a:rPr lang="el-GR" sz="3000" b="1" dirty="0" smtClean="0">
                <a:solidFill>
                  <a:srgbClr val="FF6600"/>
                </a:solidFill>
              </a:rPr>
            </a:br>
            <a:r>
              <a:rPr lang="el-GR" sz="3000" b="1" dirty="0" smtClean="0">
                <a:solidFill>
                  <a:srgbClr val="FF6600"/>
                </a:solidFill>
              </a:rPr>
              <a:t>βιογραφικού  </a:t>
            </a:r>
            <a:endParaRPr lang="el-GR" sz="3000" b="1" dirty="0">
              <a:solidFill>
                <a:srgbClr val="FF6600"/>
              </a:solidFill>
              <a:latin typeface="Arial" pitchFamily="34" charset="0"/>
              <a:cs typeface="Arial" pitchFamily="34" charset="0"/>
            </a:endParaRPr>
          </a:p>
        </p:txBody>
      </p:sp>
      <p:sp>
        <p:nvSpPr>
          <p:cNvPr id="3" name="Content Placeholder 2"/>
          <p:cNvSpPr>
            <a:spLocks noGrp="1"/>
          </p:cNvSpPr>
          <p:nvPr>
            <p:ph sz="half" idx="1"/>
            <p:custDataLst>
              <p:tags r:id="rId3"/>
            </p:custDataLst>
          </p:nvPr>
        </p:nvSpPr>
        <p:spPr>
          <a:xfrm>
            <a:off x="179512" y="764704"/>
            <a:ext cx="4316288" cy="5688632"/>
          </a:xfrm>
        </p:spPr>
        <p:txBody>
          <a:bodyPr>
            <a:noAutofit/>
          </a:bodyPr>
          <a:lstStyle/>
          <a:p>
            <a:pPr marL="354013" lvl="2" indent="-354013">
              <a:lnSpc>
                <a:spcPct val="110000"/>
              </a:lnSpc>
              <a:spcBef>
                <a:spcPts val="600"/>
              </a:spcBef>
              <a:spcAft>
                <a:spcPts val="600"/>
              </a:spcAft>
              <a:buClr>
                <a:srgbClr val="FF6600"/>
              </a:buClr>
              <a:buSzPct val="89000"/>
              <a:buFont typeface="Arial" pitchFamily="34" charset="0"/>
              <a:buChar char="►"/>
            </a:pPr>
            <a:endParaRPr lang="el-GR" sz="2300" dirty="0" smtClean="0">
              <a:latin typeface="Arial" pitchFamily="34" charset="0"/>
              <a:cs typeface="Arial" pitchFamily="34" charset="0"/>
            </a:endParaRPr>
          </a:p>
          <a:p>
            <a:pPr marL="354013" lvl="2" indent="-354013">
              <a:lnSpc>
                <a:spcPct val="110000"/>
              </a:lnSpc>
              <a:spcBef>
                <a:spcPts val="600"/>
              </a:spcBef>
              <a:spcAft>
                <a:spcPts val="600"/>
              </a:spcAft>
              <a:buClr>
                <a:srgbClr val="FF6600"/>
              </a:buClr>
              <a:buSzPct val="89000"/>
              <a:buFont typeface="Arial" pitchFamily="34" charset="0"/>
              <a:buChar char="►"/>
            </a:pPr>
            <a:r>
              <a:rPr lang="el-GR" sz="2300" dirty="0" smtClean="0">
                <a:latin typeface="Arial" pitchFamily="34" charset="0"/>
                <a:cs typeface="Arial" pitchFamily="34" charset="0"/>
              </a:rPr>
              <a:t>Προσωπικά στοιχεία </a:t>
            </a:r>
          </a:p>
          <a:p>
            <a:pPr marL="354013" lvl="2" indent="-354013">
              <a:lnSpc>
                <a:spcPct val="110000"/>
              </a:lnSpc>
              <a:spcBef>
                <a:spcPts val="600"/>
              </a:spcBef>
              <a:spcAft>
                <a:spcPts val="600"/>
              </a:spcAft>
              <a:buClr>
                <a:srgbClr val="FF6600"/>
              </a:buClr>
              <a:buSzPct val="89000"/>
              <a:buFont typeface="Arial" pitchFamily="34" charset="0"/>
              <a:buChar char="►"/>
            </a:pPr>
            <a:r>
              <a:rPr lang="el-GR" sz="2300" dirty="0" smtClean="0">
                <a:latin typeface="Arial" pitchFamily="34" charset="0"/>
                <a:cs typeface="Arial" pitchFamily="34" charset="0"/>
              </a:rPr>
              <a:t>Μορφωτικό επίπεδο </a:t>
            </a:r>
          </a:p>
          <a:p>
            <a:pPr marL="354013" lvl="2" indent="-354013">
              <a:lnSpc>
                <a:spcPct val="110000"/>
              </a:lnSpc>
              <a:spcBef>
                <a:spcPts val="600"/>
              </a:spcBef>
              <a:spcAft>
                <a:spcPts val="600"/>
              </a:spcAft>
              <a:buClr>
                <a:srgbClr val="FF6600"/>
              </a:buClr>
              <a:buSzPct val="89000"/>
              <a:buFont typeface="Arial" pitchFamily="34" charset="0"/>
              <a:buChar char="►"/>
            </a:pPr>
            <a:r>
              <a:rPr lang="el-GR" sz="2300" dirty="0" smtClean="0">
                <a:latin typeface="Arial" pitchFamily="34" charset="0"/>
                <a:cs typeface="Arial" pitchFamily="34" charset="0"/>
              </a:rPr>
              <a:t>Διπλώματα / επιτεύγματα </a:t>
            </a:r>
          </a:p>
          <a:p>
            <a:pPr marL="354013" lvl="2" indent="-354013">
              <a:lnSpc>
                <a:spcPct val="110000"/>
              </a:lnSpc>
              <a:spcBef>
                <a:spcPts val="600"/>
              </a:spcBef>
              <a:spcAft>
                <a:spcPts val="600"/>
              </a:spcAft>
              <a:buClr>
                <a:srgbClr val="FF6600"/>
              </a:buClr>
              <a:buSzPct val="89000"/>
              <a:buFont typeface="Arial" pitchFamily="34" charset="0"/>
              <a:buChar char="►"/>
            </a:pPr>
            <a:r>
              <a:rPr lang="el-GR" sz="2300" dirty="0" smtClean="0">
                <a:latin typeface="Arial" pitchFamily="34" charset="0"/>
                <a:cs typeface="Arial" pitchFamily="34" charset="0"/>
              </a:rPr>
              <a:t>Επαγγελματική εμπειρία </a:t>
            </a:r>
          </a:p>
          <a:p>
            <a:pPr marL="354013" lvl="2" indent="-354013">
              <a:lnSpc>
                <a:spcPct val="110000"/>
              </a:lnSpc>
              <a:spcBef>
                <a:spcPts val="600"/>
              </a:spcBef>
              <a:spcAft>
                <a:spcPts val="600"/>
              </a:spcAft>
              <a:buClr>
                <a:srgbClr val="FF6600"/>
              </a:buClr>
              <a:buSzPct val="89000"/>
              <a:buFont typeface="Arial" pitchFamily="34" charset="0"/>
              <a:buChar char="►"/>
            </a:pPr>
            <a:r>
              <a:rPr lang="el-GR" sz="2300" dirty="0" smtClean="0">
                <a:latin typeface="Arial" pitchFamily="34" charset="0"/>
                <a:cs typeface="Arial" pitchFamily="34" charset="0"/>
              </a:rPr>
              <a:t>Δεξιότητες</a:t>
            </a:r>
          </a:p>
          <a:p>
            <a:pPr marL="354013" lvl="2" indent="-354013">
              <a:lnSpc>
                <a:spcPct val="110000"/>
              </a:lnSpc>
              <a:spcBef>
                <a:spcPts val="600"/>
              </a:spcBef>
              <a:spcAft>
                <a:spcPts val="600"/>
              </a:spcAft>
              <a:buClr>
                <a:srgbClr val="FF6600"/>
              </a:buClr>
              <a:buSzPct val="85000"/>
              <a:buFont typeface="Arial" pitchFamily="34" charset="0"/>
              <a:buChar char="►"/>
            </a:pPr>
            <a:r>
              <a:rPr lang="el-GR" sz="2300" dirty="0">
                <a:latin typeface="Arial" pitchFamily="34" charset="0"/>
                <a:cs typeface="Arial" pitchFamily="34" charset="0"/>
              </a:rPr>
              <a:t>Επαγγελματική κατάρτιση</a:t>
            </a:r>
          </a:p>
          <a:p>
            <a:pPr marL="354013" lvl="2" indent="-354013">
              <a:lnSpc>
                <a:spcPct val="110000"/>
              </a:lnSpc>
              <a:spcBef>
                <a:spcPts val="600"/>
              </a:spcBef>
              <a:spcAft>
                <a:spcPts val="600"/>
              </a:spcAft>
              <a:buClr>
                <a:srgbClr val="FF6600"/>
              </a:buClr>
              <a:buSzPct val="85000"/>
              <a:buFont typeface="Arial" pitchFamily="34" charset="0"/>
              <a:buChar char="►"/>
            </a:pPr>
            <a:r>
              <a:rPr lang="el-GR" sz="2300" dirty="0" smtClean="0">
                <a:latin typeface="Arial" pitchFamily="34" charset="0"/>
                <a:cs typeface="Arial" pitchFamily="34" charset="0"/>
              </a:rPr>
              <a:t>Ενδιαφέροντα </a:t>
            </a:r>
            <a:endParaRPr lang="el-GR" sz="2300" dirty="0">
              <a:latin typeface="Arial" pitchFamily="34" charset="0"/>
              <a:cs typeface="Arial" pitchFamily="34" charset="0"/>
            </a:endParaRPr>
          </a:p>
          <a:p>
            <a:pPr marL="354013" lvl="2" indent="-354013">
              <a:lnSpc>
                <a:spcPct val="110000"/>
              </a:lnSpc>
              <a:spcBef>
                <a:spcPts val="600"/>
              </a:spcBef>
              <a:spcAft>
                <a:spcPts val="600"/>
              </a:spcAft>
              <a:buClr>
                <a:srgbClr val="FF6600"/>
              </a:buClr>
              <a:buSzPct val="85000"/>
              <a:buFont typeface="Arial" pitchFamily="34" charset="0"/>
              <a:buChar char="►"/>
            </a:pPr>
            <a:r>
              <a:rPr lang="el-GR" sz="2300" dirty="0">
                <a:latin typeface="Arial" pitchFamily="34" charset="0"/>
                <a:cs typeface="Arial" pitchFamily="34" charset="0"/>
              </a:rPr>
              <a:t>Άλλες </a:t>
            </a:r>
            <a:r>
              <a:rPr lang="el-GR" sz="2300" dirty="0" smtClean="0">
                <a:latin typeface="Arial" pitchFamily="34" charset="0"/>
                <a:cs typeface="Arial" pitchFamily="34" charset="0"/>
              </a:rPr>
              <a:t>πληροφορίες</a:t>
            </a:r>
            <a:endParaRPr lang="el-GR" sz="2300" dirty="0">
              <a:latin typeface="Arial" pitchFamily="34" charset="0"/>
              <a:cs typeface="Arial" pitchFamily="34" charset="0"/>
            </a:endParaRPr>
          </a:p>
          <a:p>
            <a:pPr marL="354013" lvl="2" indent="-354013">
              <a:lnSpc>
                <a:spcPct val="110000"/>
              </a:lnSpc>
              <a:spcBef>
                <a:spcPts val="600"/>
              </a:spcBef>
              <a:spcAft>
                <a:spcPts val="600"/>
              </a:spcAft>
              <a:buClr>
                <a:srgbClr val="FF6600"/>
              </a:buClr>
              <a:buSzPct val="85000"/>
              <a:buFont typeface="Arial" pitchFamily="34" charset="0"/>
              <a:buChar char="►"/>
            </a:pPr>
            <a:r>
              <a:rPr lang="el-GR" sz="2300" dirty="0">
                <a:latin typeface="Arial" pitchFamily="34" charset="0"/>
                <a:cs typeface="Arial" pitchFamily="34" charset="0"/>
              </a:rPr>
              <a:t>Συστατικές </a:t>
            </a:r>
            <a:r>
              <a:rPr lang="el-GR" sz="2300" dirty="0" smtClean="0">
                <a:latin typeface="Arial" pitchFamily="34" charset="0"/>
                <a:cs typeface="Arial" pitchFamily="34" charset="0"/>
              </a:rPr>
              <a:t>επιστολές</a:t>
            </a:r>
          </a:p>
          <a:p>
            <a:pPr marL="0" lvl="2" indent="0">
              <a:lnSpc>
                <a:spcPct val="110000"/>
              </a:lnSpc>
              <a:spcBef>
                <a:spcPts val="600"/>
              </a:spcBef>
              <a:spcAft>
                <a:spcPts val="600"/>
              </a:spcAft>
              <a:buClr>
                <a:srgbClr val="FF6600"/>
              </a:buClr>
              <a:buSzPct val="89000"/>
              <a:buNone/>
            </a:pPr>
            <a:endParaRPr lang="el-GR" sz="2300" dirty="0" smtClean="0">
              <a:latin typeface="Arial" pitchFamily="34" charset="0"/>
              <a:cs typeface="Arial" pitchFamily="34" charset="0"/>
            </a:endParaRPr>
          </a:p>
        </p:txBody>
      </p:sp>
      <p:sp>
        <p:nvSpPr>
          <p:cNvPr id="6" name="Footer Placeholder 5"/>
          <p:cNvSpPr>
            <a:spLocks noGrp="1"/>
          </p:cNvSpPr>
          <p:nvPr>
            <p:ph type="ftr" sz="quarter" idx="11"/>
            <p:custDataLst>
              <p:tags r:id="rId4"/>
            </p:custDataLst>
          </p:nvPr>
        </p:nvSpPr>
        <p:spPr/>
        <p:txBody>
          <a:bodyPr/>
          <a:lstStyle/>
          <a:p>
            <a:endParaRPr lang="el-GR"/>
          </a:p>
        </p:txBody>
      </p:sp>
      <p:sp>
        <p:nvSpPr>
          <p:cNvPr id="5" name="Slide Number Placeholder 4"/>
          <p:cNvSpPr>
            <a:spLocks noGrp="1"/>
          </p:cNvSpPr>
          <p:nvPr>
            <p:ph type="sldNum" sz="quarter" idx="12"/>
            <p:custDataLst>
              <p:tags r:id="rId5"/>
            </p:custDataLst>
          </p:nvPr>
        </p:nvSpPr>
        <p:spPr/>
        <p:txBody>
          <a:bodyPr/>
          <a:lstStyle/>
          <a:p>
            <a:fld id="{FF54B3E2-F008-4CCC-A39B-2A5AB36CC58C}" type="slidenum">
              <a:rPr lang="el-GR" smtClean="0"/>
              <a:pPr/>
              <a:t>12</a:t>
            </a:fld>
            <a:endParaRPr lang="el-GR"/>
          </a:p>
        </p:txBody>
      </p:sp>
    </p:spTree>
    <p:custDataLst>
      <p:tags r:id="rId1"/>
    </p:custDataLst>
    <p:extLst>
      <p:ext uri="{BB962C8B-B14F-4D97-AF65-F5344CB8AC3E}">
        <p14:creationId xmlns:p14="http://schemas.microsoft.com/office/powerpoint/2010/main" xmlns="" val="88758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0" y="0"/>
            <a:ext cx="8229600" cy="980728"/>
          </a:xfrm>
        </p:spPr>
        <p:txBody>
          <a:bodyPr>
            <a:noAutofit/>
          </a:bodyPr>
          <a:lstStyle/>
          <a:p>
            <a:pPr lvl="3" algn="l" rtl="0">
              <a:spcBef>
                <a:spcPct val="0"/>
              </a:spcBef>
            </a:pPr>
            <a:r>
              <a:rPr lang="el-GR" sz="3000" b="1" dirty="0" smtClean="0">
                <a:solidFill>
                  <a:srgbClr val="FF6600"/>
                </a:solidFill>
              </a:rPr>
              <a:t>Βιογραφικό και χαρακτηριστικά υποψήφιου</a:t>
            </a:r>
            <a:endParaRPr lang="el-GR" sz="3000" b="1" dirty="0">
              <a:solidFill>
                <a:srgbClr val="FF6600"/>
              </a:solidFill>
              <a:latin typeface="Arial" pitchFamily="34" charset="0"/>
              <a:cs typeface="Arial" pitchFamily="34" charset="0"/>
            </a:endParaRPr>
          </a:p>
        </p:txBody>
      </p:sp>
      <p:sp>
        <p:nvSpPr>
          <p:cNvPr id="3" name="Content Placeholder 2"/>
          <p:cNvSpPr>
            <a:spLocks noGrp="1"/>
          </p:cNvSpPr>
          <p:nvPr>
            <p:ph idx="1"/>
            <p:custDataLst>
              <p:tags r:id="rId3"/>
            </p:custDataLst>
          </p:nvPr>
        </p:nvSpPr>
        <p:spPr/>
        <p:txBody>
          <a:bodyPr>
            <a:normAutofit/>
          </a:bodyPr>
          <a:lstStyle/>
          <a:p>
            <a:pPr marL="354013" lvl="2" indent="-354013">
              <a:spcAft>
                <a:spcPts val="600"/>
              </a:spcAft>
              <a:buClr>
                <a:srgbClr val="FF6600"/>
              </a:buClr>
              <a:buSzPct val="95000"/>
              <a:buFont typeface="Wingdings 2" pitchFamily="18" charset="2"/>
              <a:buChar char="P"/>
            </a:pPr>
            <a:endParaRPr lang="en-US" dirty="0" smtClean="0">
              <a:latin typeface="Arial" pitchFamily="34" charset="0"/>
              <a:cs typeface="Arial" pitchFamily="34" charset="0"/>
            </a:endParaRPr>
          </a:p>
          <a:p>
            <a:pPr>
              <a:buClr>
                <a:srgbClr val="FF6600"/>
              </a:buClr>
              <a:buSzPct val="95000"/>
              <a:buFont typeface="Wingdings 2" pitchFamily="18" charset="2"/>
              <a:buChar char="P"/>
            </a:pPr>
            <a:endParaRPr lang="el-GR" sz="2400" dirty="0" smtClean="0">
              <a:latin typeface="Arial" pitchFamily="34" charset="0"/>
              <a:cs typeface="Arial" pitchFamily="34" charset="0"/>
            </a:endParaRPr>
          </a:p>
          <a:p>
            <a:pPr>
              <a:buClr>
                <a:srgbClr val="FF6600"/>
              </a:buClr>
              <a:buSzPct val="95000"/>
              <a:buFont typeface="Wingdings 2" pitchFamily="18" charset="2"/>
              <a:buChar char="P"/>
            </a:pPr>
            <a:endParaRPr lang="el-GR" sz="2400" dirty="0">
              <a:latin typeface="Arial" pitchFamily="34" charset="0"/>
              <a:cs typeface="Arial" pitchFamily="34" charset="0"/>
            </a:endParaRPr>
          </a:p>
        </p:txBody>
      </p:sp>
      <p:sp>
        <p:nvSpPr>
          <p:cNvPr id="6" name="Footer Placeholder 5"/>
          <p:cNvSpPr>
            <a:spLocks noGrp="1"/>
          </p:cNvSpPr>
          <p:nvPr>
            <p:ph type="ftr" sz="quarter" idx="11"/>
            <p:custDataLst>
              <p:tags r:id="rId4"/>
            </p:custDataLst>
          </p:nvPr>
        </p:nvSpPr>
        <p:spPr/>
        <p:txBody>
          <a:bodyPr/>
          <a:lstStyle/>
          <a:p>
            <a:endParaRPr lang="el-GR"/>
          </a:p>
        </p:txBody>
      </p:sp>
      <p:sp>
        <p:nvSpPr>
          <p:cNvPr id="5" name="Slide Number Placeholder 4"/>
          <p:cNvSpPr>
            <a:spLocks noGrp="1"/>
          </p:cNvSpPr>
          <p:nvPr>
            <p:ph type="sldNum" sz="quarter" idx="12"/>
            <p:custDataLst>
              <p:tags r:id="rId5"/>
            </p:custDataLst>
          </p:nvPr>
        </p:nvSpPr>
        <p:spPr/>
        <p:txBody>
          <a:bodyPr/>
          <a:lstStyle/>
          <a:p>
            <a:fld id="{FF54B3E2-F008-4CCC-A39B-2A5AB36CC58C}" type="slidenum">
              <a:rPr lang="el-GR" smtClean="0"/>
              <a:pPr/>
              <a:t>13</a:t>
            </a:fld>
            <a:endParaRPr lang="el-GR"/>
          </a:p>
        </p:txBody>
      </p:sp>
      <p:pic>
        <p:nvPicPr>
          <p:cNvPr id="8" name="Picture 2" descr="https://www.ucy.ac.cy/career/documents/images/cv3.jpg"/>
          <p:cNvPicPr>
            <a:picLocks noChangeAspect="1" noChangeArrowheads="1"/>
          </p:cNvPicPr>
          <p:nvPr/>
        </p:nvPicPr>
        <p:blipFill>
          <a:blip r:embed="rId8" cstate="print"/>
          <a:srcRect/>
          <a:stretch>
            <a:fillRect/>
          </a:stretch>
        </p:blipFill>
        <p:spPr bwMode="auto">
          <a:xfrm>
            <a:off x="4716016" y="1412776"/>
            <a:ext cx="4104456" cy="4608512"/>
          </a:xfrm>
          <a:prstGeom prst="rect">
            <a:avLst/>
          </a:prstGeom>
          <a:noFill/>
        </p:spPr>
      </p:pic>
      <p:sp>
        <p:nvSpPr>
          <p:cNvPr id="7" name="Vertical Scroll 6"/>
          <p:cNvSpPr/>
          <p:nvPr/>
        </p:nvSpPr>
        <p:spPr>
          <a:xfrm>
            <a:off x="323528" y="1556792"/>
            <a:ext cx="4104456" cy="4464496"/>
          </a:xfrm>
          <a:prstGeom prst="verticalScrol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t0.gstatic.com/images?q=tbn:ANd9GcSEeIqMo9fXIPmrF1iOTG1tklorpipjQEN3xWEKtM82WbW1F-AdHQ"/>
          <p:cNvPicPr>
            <a:picLocks noChangeAspect="1" noChangeArrowheads="1"/>
          </p:cNvPicPr>
          <p:nvPr>
            <p:custDataLst>
              <p:tags r:id="rId2"/>
            </p:custDataLst>
          </p:nvPr>
        </p:nvPicPr>
        <p:blipFill>
          <a:blip r:embed="rId9" cstate="print"/>
          <a:srcRect/>
          <a:stretch>
            <a:fillRect/>
          </a:stretch>
        </p:blipFill>
        <p:spPr bwMode="auto">
          <a:xfrm>
            <a:off x="6300192" y="306471"/>
            <a:ext cx="2699792" cy="3312368"/>
          </a:xfrm>
          <a:prstGeom prst="rect">
            <a:avLst/>
          </a:prstGeom>
          <a:noFill/>
        </p:spPr>
      </p:pic>
      <p:sp>
        <p:nvSpPr>
          <p:cNvPr id="2" name="Title 1"/>
          <p:cNvSpPr>
            <a:spLocks noGrp="1"/>
          </p:cNvSpPr>
          <p:nvPr>
            <p:ph type="title"/>
            <p:custDataLst>
              <p:tags r:id="rId3"/>
            </p:custDataLst>
          </p:nvPr>
        </p:nvSpPr>
        <p:spPr>
          <a:xfrm>
            <a:off x="0" y="0"/>
            <a:ext cx="4067944" cy="908720"/>
          </a:xfrm>
          <a:solidFill>
            <a:srgbClr val="FF0000"/>
          </a:solidFill>
        </p:spPr>
        <p:txBody>
          <a:bodyPr>
            <a:noAutofit/>
          </a:bodyPr>
          <a:lstStyle/>
          <a:p>
            <a:pPr lvl="3" algn="l" rtl="0">
              <a:spcBef>
                <a:spcPct val="0"/>
              </a:spcBef>
            </a:pPr>
            <a:r>
              <a:rPr lang="el-GR" sz="3000" b="1" dirty="0" smtClean="0">
                <a:solidFill>
                  <a:schemeClr val="bg1"/>
                </a:solidFill>
              </a:rPr>
              <a:t>Συνήθη ερωτήσεις</a:t>
            </a:r>
            <a:endParaRPr lang="el-GR" sz="3000" b="1" dirty="0">
              <a:solidFill>
                <a:schemeClr val="bg1"/>
              </a:solidFill>
              <a:latin typeface="Arial" pitchFamily="34" charset="0"/>
              <a:cs typeface="Arial" pitchFamily="34" charset="0"/>
            </a:endParaRPr>
          </a:p>
        </p:txBody>
      </p:sp>
      <p:sp>
        <p:nvSpPr>
          <p:cNvPr id="3" name="Content Placeholder 2"/>
          <p:cNvSpPr>
            <a:spLocks noGrp="1"/>
          </p:cNvSpPr>
          <p:nvPr>
            <p:ph idx="1"/>
            <p:custDataLst>
              <p:tags r:id="rId4"/>
            </p:custDataLst>
          </p:nvPr>
        </p:nvSpPr>
        <p:spPr>
          <a:xfrm>
            <a:off x="7874" y="1432346"/>
            <a:ext cx="8229600" cy="4804966"/>
          </a:xfrm>
        </p:spPr>
        <p:txBody>
          <a:bodyPr>
            <a:normAutofit/>
          </a:bodyPr>
          <a:lstStyle/>
          <a:p>
            <a:pPr marL="354013" lvl="2" indent="-354013">
              <a:spcBef>
                <a:spcPts val="700"/>
              </a:spcBef>
              <a:spcAft>
                <a:spcPts val="600"/>
              </a:spcAft>
              <a:buClr>
                <a:srgbClr val="FF6600"/>
              </a:buClr>
              <a:buSzPct val="100000"/>
              <a:buFont typeface="Wingdings 2" pitchFamily="18" charset="2"/>
              <a:buChar char="`"/>
            </a:pPr>
            <a:r>
              <a:rPr lang="el-GR" sz="2700" dirty="0" smtClean="0">
                <a:latin typeface="Arial" pitchFamily="34" charset="0"/>
                <a:cs typeface="Arial" pitchFamily="34" charset="0"/>
              </a:rPr>
              <a:t>Υπάρχει ιδανικό μέγεθος ενός </a:t>
            </a:r>
            <a:r>
              <a:rPr lang="en-GB" sz="2700" dirty="0" smtClean="0">
                <a:latin typeface="Arial" pitchFamily="34" charset="0"/>
                <a:cs typeface="Arial" pitchFamily="34" charset="0"/>
              </a:rPr>
              <a:t>cv;</a:t>
            </a:r>
            <a:endParaRPr lang="el-GR" sz="2700" dirty="0" smtClean="0">
              <a:latin typeface="Arial" pitchFamily="34" charset="0"/>
              <a:cs typeface="Arial" pitchFamily="34" charset="0"/>
            </a:endParaRPr>
          </a:p>
          <a:p>
            <a:pPr marL="354013" lvl="2" indent="-354013">
              <a:spcBef>
                <a:spcPts val="700"/>
              </a:spcBef>
              <a:spcAft>
                <a:spcPts val="600"/>
              </a:spcAft>
              <a:buClr>
                <a:srgbClr val="FF6600"/>
              </a:buClr>
              <a:buSzPct val="100000"/>
              <a:buFont typeface="Wingdings 2" pitchFamily="18" charset="2"/>
              <a:buChar char="`"/>
            </a:pPr>
            <a:r>
              <a:rPr lang="el-GR" sz="2700" dirty="0" smtClean="0">
                <a:latin typeface="Arial" pitchFamily="34" charset="0"/>
                <a:cs typeface="Arial" pitchFamily="34" charset="0"/>
              </a:rPr>
              <a:t>Πότε αναθεωρείται το βιογραφικό</a:t>
            </a:r>
            <a:r>
              <a:rPr lang="en-GB" sz="2700" dirty="0" smtClean="0">
                <a:latin typeface="Arial" pitchFamily="34" charset="0"/>
                <a:cs typeface="Arial" pitchFamily="34" charset="0"/>
              </a:rPr>
              <a:t>;</a:t>
            </a:r>
            <a:endParaRPr lang="el-GR" sz="2700" dirty="0" smtClean="0">
              <a:latin typeface="Arial" pitchFamily="34" charset="0"/>
              <a:cs typeface="Arial" pitchFamily="34" charset="0"/>
            </a:endParaRPr>
          </a:p>
          <a:p>
            <a:pPr marL="354013" lvl="2" indent="-354013">
              <a:spcBef>
                <a:spcPts val="700"/>
              </a:spcBef>
              <a:spcAft>
                <a:spcPts val="600"/>
              </a:spcAft>
              <a:buClr>
                <a:srgbClr val="FF6600"/>
              </a:buClr>
              <a:buSzPct val="100000"/>
              <a:buFont typeface="Wingdings 2" pitchFamily="18" charset="2"/>
              <a:buChar char="`"/>
            </a:pPr>
            <a:r>
              <a:rPr lang="el-GR" sz="2700" dirty="0" smtClean="0">
                <a:latin typeface="Arial" pitchFamily="34" charset="0"/>
                <a:cs typeface="Arial" pitchFamily="34" charset="0"/>
              </a:rPr>
              <a:t>Είναι το βιογραφικό κριτήριο επιλογής</a:t>
            </a:r>
            <a:r>
              <a:rPr lang="en-GB" sz="2700" dirty="0" smtClean="0">
                <a:latin typeface="Arial" pitchFamily="34" charset="0"/>
                <a:cs typeface="Arial" pitchFamily="34" charset="0"/>
              </a:rPr>
              <a:t>; </a:t>
            </a:r>
            <a:endParaRPr lang="el-GR" sz="2700" dirty="0" smtClean="0">
              <a:latin typeface="Arial" pitchFamily="34" charset="0"/>
              <a:cs typeface="Arial" pitchFamily="34" charset="0"/>
            </a:endParaRPr>
          </a:p>
          <a:p>
            <a:pPr marL="354013" lvl="2" indent="-354013">
              <a:spcBef>
                <a:spcPts val="700"/>
              </a:spcBef>
              <a:spcAft>
                <a:spcPts val="600"/>
              </a:spcAft>
              <a:buClr>
                <a:srgbClr val="FF6600"/>
              </a:buClr>
              <a:buSzPct val="100000"/>
              <a:buFont typeface="Wingdings 2" pitchFamily="18" charset="2"/>
              <a:buChar char="`"/>
            </a:pPr>
            <a:r>
              <a:rPr lang="el-GR" sz="2700" dirty="0" smtClean="0">
                <a:latin typeface="Arial" pitchFamily="34" charset="0"/>
                <a:cs typeface="Arial" pitchFamily="34" charset="0"/>
              </a:rPr>
              <a:t>Είναι το βιογραφικό μέσο </a:t>
            </a:r>
            <a:r>
              <a:rPr lang="en-GB" sz="2700" dirty="0" smtClean="0">
                <a:latin typeface="Arial" pitchFamily="34" charset="0"/>
                <a:cs typeface="Arial" pitchFamily="34" charset="0"/>
              </a:rPr>
              <a:t>“</a:t>
            </a:r>
            <a:r>
              <a:rPr lang="el-GR" sz="2700" dirty="0" smtClean="0">
                <a:latin typeface="Arial" pitchFamily="34" charset="0"/>
                <a:cs typeface="Arial" pitchFamily="34" charset="0"/>
              </a:rPr>
              <a:t>πώλησης</a:t>
            </a:r>
            <a:r>
              <a:rPr lang="en-GB" sz="2700" dirty="0" smtClean="0">
                <a:latin typeface="Arial" pitchFamily="34" charset="0"/>
                <a:cs typeface="Arial" pitchFamily="34" charset="0"/>
              </a:rPr>
              <a:t>”</a:t>
            </a:r>
            <a:endParaRPr lang="el-GR" sz="2700" dirty="0" smtClean="0">
              <a:latin typeface="Arial" pitchFamily="34" charset="0"/>
              <a:cs typeface="Arial" pitchFamily="34" charset="0"/>
            </a:endParaRPr>
          </a:p>
          <a:p>
            <a:pPr marL="354013" lvl="2" indent="-354013">
              <a:spcBef>
                <a:spcPts val="700"/>
              </a:spcBef>
              <a:spcAft>
                <a:spcPts val="600"/>
              </a:spcAft>
              <a:buClr>
                <a:srgbClr val="FF6600"/>
              </a:buClr>
              <a:buSzPct val="100000"/>
              <a:buFont typeface="Wingdings 2" pitchFamily="18" charset="2"/>
              <a:buChar char="`"/>
            </a:pPr>
            <a:r>
              <a:rPr lang="el-GR" sz="2700" dirty="0" smtClean="0">
                <a:latin typeface="Arial" pitchFamily="34" charset="0"/>
                <a:cs typeface="Arial" pitchFamily="34" charset="0"/>
              </a:rPr>
              <a:t>Σε τι γλώσσα να συντάξω το βιογραφικό,</a:t>
            </a:r>
          </a:p>
          <a:p>
            <a:pPr marL="354013" lvl="2" indent="-354013">
              <a:spcBef>
                <a:spcPts val="700"/>
              </a:spcBef>
              <a:spcAft>
                <a:spcPts val="600"/>
              </a:spcAft>
              <a:buClr>
                <a:srgbClr val="FF6600"/>
              </a:buClr>
              <a:buSzPct val="100000"/>
              <a:buFont typeface="Wingdings 2" pitchFamily="18" charset="2"/>
              <a:buChar char="`"/>
            </a:pPr>
            <a:r>
              <a:rPr lang="el-GR" sz="2700" dirty="0" smtClean="0">
                <a:latin typeface="Arial" pitchFamily="34" charset="0"/>
                <a:cs typeface="Arial" pitchFamily="34" charset="0"/>
              </a:rPr>
              <a:t>Έχω ασχοληθεί με τη μουσική, να το αναφέρω</a:t>
            </a:r>
            <a:r>
              <a:rPr lang="en-GB" sz="2700" dirty="0" smtClean="0">
                <a:latin typeface="Arial" pitchFamily="34" charset="0"/>
                <a:cs typeface="Arial" pitchFamily="34" charset="0"/>
              </a:rPr>
              <a:t>;</a:t>
            </a:r>
            <a:endParaRPr lang="el-GR" sz="2700" dirty="0" smtClean="0">
              <a:latin typeface="Arial" pitchFamily="34" charset="0"/>
              <a:cs typeface="Arial" pitchFamily="34" charset="0"/>
            </a:endParaRPr>
          </a:p>
          <a:p>
            <a:pPr marL="354013" lvl="2" indent="-354013">
              <a:spcBef>
                <a:spcPts val="700"/>
              </a:spcBef>
              <a:spcAft>
                <a:spcPts val="600"/>
              </a:spcAft>
              <a:buClr>
                <a:srgbClr val="FF6600"/>
              </a:buClr>
              <a:buSzPct val="100000"/>
              <a:buFont typeface="Wingdings 2" pitchFamily="18" charset="2"/>
              <a:buChar char="`"/>
            </a:pPr>
            <a:r>
              <a:rPr lang="el-GR" sz="2700" dirty="0" smtClean="0">
                <a:latin typeface="Arial" pitchFamily="34" charset="0"/>
                <a:cs typeface="Arial" pitchFamily="34" charset="0"/>
              </a:rPr>
              <a:t>Μπορώ να τοποθετήσω φωτογραφία</a:t>
            </a:r>
            <a:r>
              <a:rPr lang="en-GB" sz="2700" dirty="0" smtClean="0">
                <a:latin typeface="Arial" pitchFamily="34" charset="0"/>
                <a:cs typeface="Arial" pitchFamily="34" charset="0"/>
              </a:rPr>
              <a:t>;</a:t>
            </a:r>
          </a:p>
          <a:p>
            <a:pPr marL="354013" lvl="2" indent="-354013">
              <a:spcBef>
                <a:spcPts val="700"/>
              </a:spcBef>
              <a:spcAft>
                <a:spcPts val="600"/>
              </a:spcAft>
              <a:buClr>
                <a:srgbClr val="FF6600"/>
              </a:buClr>
              <a:buSzPct val="100000"/>
              <a:buFont typeface="Wingdings 2" pitchFamily="18" charset="2"/>
              <a:buChar char="`"/>
            </a:pPr>
            <a:r>
              <a:rPr lang="el-GR" sz="2700" dirty="0" smtClean="0">
                <a:latin typeface="Arial" pitchFamily="34" charset="0"/>
                <a:cs typeface="Arial" pitchFamily="34" charset="0"/>
              </a:rPr>
              <a:t>Να συμπεριλάβω εποχιακή απασχόληση</a:t>
            </a:r>
            <a:r>
              <a:rPr lang="en-GB" sz="2700" dirty="0" smtClean="0">
                <a:latin typeface="Arial" pitchFamily="34" charset="0"/>
                <a:cs typeface="Arial" pitchFamily="34" charset="0"/>
              </a:rPr>
              <a:t>;</a:t>
            </a:r>
            <a:endParaRPr lang="el-GR" sz="2700" dirty="0" smtClean="0">
              <a:latin typeface="Arial" pitchFamily="34" charset="0"/>
              <a:cs typeface="Arial" pitchFamily="34" charset="0"/>
            </a:endParaRPr>
          </a:p>
          <a:p>
            <a:pPr marL="354013" lvl="2" indent="-354013">
              <a:spcBef>
                <a:spcPts val="700"/>
              </a:spcBef>
              <a:spcAft>
                <a:spcPts val="600"/>
              </a:spcAft>
              <a:buClr>
                <a:srgbClr val="FF6600"/>
              </a:buClr>
              <a:buSzPct val="100000"/>
              <a:buFont typeface="Wingdings 2" pitchFamily="18" charset="2"/>
              <a:buChar char="`"/>
            </a:pPr>
            <a:endParaRPr lang="el-GR" dirty="0" smtClean="0">
              <a:latin typeface="Arial" pitchFamily="34" charset="0"/>
              <a:cs typeface="Arial" pitchFamily="34" charset="0"/>
            </a:endParaRPr>
          </a:p>
          <a:p>
            <a:pPr marL="354013" lvl="2" indent="-354013">
              <a:spcBef>
                <a:spcPts val="700"/>
              </a:spcBef>
              <a:spcAft>
                <a:spcPts val="600"/>
              </a:spcAft>
              <a:buClr>
                <a:srgbClr val="FF6600"/>
              </a:buClr>
              <a:buSzPct val="100000"/>
              <a:buFont typeface="Wingdings 2" pitchFamily="18" charset="2"/>
              <a:buChar char="`"/>
            </a:pPr>
            <a:endParaRPr lang="el-GR" dirty="0" smtClean="0">
              <a:latin typeface="Arial" pitchFamily="34" charset="0"/>
              <a:cs typeface="Arial" pitchFamily="34" charset="0"/>
            </a:endParaRPr>
          </a:p>
          <a:p>
            <a:pPr>
              <a:spcBef>
                <a:spcPts val="700"/>
              </a:spcBef>
              <a:spcAft>
                <a:spcPts val="600"/>
              </a:spcAft>
              <a:buClr>
                <a:srgbClr val="FF6600"/>
              </a:buClr>
              <a:buSzPct val="95000"/>
              <a:buFont typeface="Wingdings" pitchFamily="2" charset="2"/>
              <a:buChar char="Ø"/>
            </a:pPr>
            <a:endParaRPr lang="el-GR" sz="2400" dirty="0">
              <a:latin typeface="Arial" pitchFamily="34" charset="0"/>
              <a:cs typeface="Arial" pitchFamily="34" charset="0"/>
            </a:endParaRPr>
          </a:p>
        </p:txBody>
      </p:sp>
      <p:sp>
        <p:nvSpPr>
          <p:cNvPr id="6" name="Footer Placeholder 5"/>
          <p:cNvSpPr>
            <a:spLocks noGrp="1"/>
          </p:cNvSpPr>
          <p:nvPr>
            <p:ph type="ftr" sz="quarter" idx="11"/>
            <p:custDataLst>
              <p:tags r:id="rId5"/>
            </p:custDataLst>
          </p:nvPr>
        </p:nvSpPr>
        <p:spPr/>
        <p:txBody>
          <a:bodyPr/>
          <a:lstStyle/>
          <a:p>
            <a:endParaRPr lang="el-GR"/>
          </a:p>
        </p:txBody>
      </p:sp>
      <p:sp>
        <p:nvSpPr>
          <p:cNvPr id="5" name="Slide Number Placeholder 4"/>
          <p:cNvSpPr>
            <a:spLocks noGrp="1"/>
          </p:cNvSpPr>
          <p:nvPr>
            <p:ph type="sldNum" sz="quarter" idx="12"/>
            <p:custDataLst>
              <p:tags r:id="rId6"/>
            </p:custDataLst>
          </p:nvPr>
        </p:nvSpPr>
        <p:spPr/>
        <p:txBody>
          <a:bodyPr/>
          <a:lstStyle/>
          <a:p>
            <a:fld id="{FF54B3E2-F008-4CCC-A39B-2A5AB36CC58C}" type="slidenum">
              <a:rPr lang="el-GR" smtClean="0"/>
              <a:pPr/>
              <a:t>14</a:t>
            </a:fld>
            <a:endParaRPr lang="el-GR"/>
          </a:p>
        </p:txBody>
      </p:sp>
    </p:spTree>
    <p:custDataLst>
      <p:tags r:id="rId1"/>
    </p:custData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a:xfrm rot="896604">
            <a:off x="3987412" y="3423937"/>
            <a:ext cx="5708443" cy="1241045"/>
          </a:xfrm>
        </p:spPr>
        <p:txBody>
          <a:bodyPr>
            <a:normAutofit/>
          </a:bodyPr>
          <a:lstStyle/>
          <a:p>
            <a:pPr marL="354013" lvl="2" indent="-354013" algn="ctr">
              <a:spcBef>
                <a:spcPts val="600"/>
              </a:spcBef>
              <a:spcAft>
                <a:spcPts val="600"/>
              </a:spcAft>
              <a:buClr>
                <a:srgbClr val="FF6600"/>
              </a:buClr>
              <a:buSzPct val="90000"/>
              <a:buFont typeface="Arial" pitchFamily="34" charset="0"/>
              <a:buChar char="►"/>
            </a:pPr>
            <a:endParaRPr lang="el-GR" dirty="0" smtClean="0">
              <a:latin typeface="Arial" pitchFamily="34" charset="0"/>
              <a:cs typeface="Arial" pitchFamily="34" charset="0"/>
              <a:hlinkClick r:id="rId7"/>
            </a:endParaRPr>
          </a:p>
          <a:p>
            <a:pPr marL="0" lvl="2" indent="0" algn="ctr">
              <a:spcBef>
                <a:spcPts val="600"/>
              </a:spcBef>
              <a:spcAft>
                <a:spcPts val="600"/>
              </a:spcAft>
              <a:buClr>
                <a:srgbClr val="FF6600"/>
              </a:buClr>
              <a:buSzPct val="90000"/>
              <a:buNone/>
            </a:pPr>
            <a:r>
              <a:rPr lang="en-US" dirty="0" smtClean="0">
                <a:latin typeface="Arial" pitchFamily="34" charset="0"/>
                <a:cs typeface="Arial" pitchFamily="34" charset="0"/>
                <a:hlinkClick r:id="rId7"/>
              </a:rPr>
              <a:t>www.kepa.gov.cy/europass/</a:t>
            </a:r>
            <a:endParaRPr lang="el-GR" dirty="0" smtClean="0">
              <a:latin typeface="Arial" pitchFamily="34" charset="0"/>
              <a:cs typeface="Arial" pitchFamily="34" charset="0"/>
            </a:endParaRPr>
          </a:p>
          <a:p>
            <a:pPr marL="354013" lvl="2" indent="-354013" algn="ctr">
              <a:spcAft>
                <a:spcPts val="600"/>
              </a:spcAft>
              <a:buClr>
                <a:srgbClr val="FF6600"/>
              </a:buClr>
              <a:buSzPct val="90000"/>
              <a:buFont typeface="Arial" pitchFamily="34" charset="0"/>
              <a:buChar char="►"/>
            </a:pPr>
            <a:endParaRPr lang="en-US" dirty="0" smtClean="0">
              <a:latin typeface="Arial" pitchFamily="34" charset="0"/>
              <a:cs typeface="Arial" pitchFamily="34" charset="0"/>
            </a:endParaRPr>
          </a:p>
          <a:p>
            <a:pPr algn="ctr">
              <a:buClr>
                <a:srgbClr val="FF6600"/>
              </a:buClr>
              <a:buSzPct val="90000"/>
              <a:buNone/>
            </a:pPr>
            <a:endParaRPr lang="el-GR" sz="2400" dirty="0" smtClean="0">
              <a:latin typeface="Arial" pitchFamily="34" charset="0"/>
              <a:cs typeface="Arial" pitchFamily="34" charset="0"/>
            </a:endParaRPr>
          </a:p>
          <a:p>
            <a:pPr algn="ctr">
              <a:buClr>
                <a:srgbClr val="FF6600"/>
              </a:buClr>
              <a:buSzPct val="90000"/>
              <a:buFont typeface="Wingdings" pitchFamily="2" charset="2"/>
              <a:buChar char="Ø"/>
            </a:pPr>
            <a:endParaRPr lang="el-GR" sz="2400" dirty="0">
              <a:latin typeface="Arial" pitchFamily="34" charset="0"/>
              <a:cs typeface="Arial" pitchFamily="34" charset="0"/>
            </a:endParaRPr>
          </a:p>
        </p:txBody>
      </p:sp>
      <p:sp>
        <p:nvSpPr>
          <p:cNvPr id="6" name="Footer Placeholder 5"/>
          <p:cNvSpPr>
            <a:spLocks noGrp="1"/>
          </p:cNvSpPr>
          <p:nvPr>
            <p:ph type="ftr" sz="quarter" idx="11"/>
            <p:custDataLst>
              <p:tags r:id="rId3"/>
            </p:custDataLst>
          </p:nvPr>
        </p:nvSpPr>
        <p:spPr/>
        <p:txBody>
          <a:bodyPr/>
          <a:lstStyle/>
          <a:p>
            <a:endParaRPr lang="el-GR"/>
          </a:p>
        </p:txBody>
      </p:sp>
      <p:sp>
        <p:nvSpPr>
          <p:cNvPr id="5" name="Slide Number Placeholder 4"/>
          <p:cNvSpPr>
            <a:spLocks noGrp="1"/>
          </p:cNvSpPr>
          <p:nvPr>
            <p:ph type="sldNum" sz="quarter" idx="12"/>
            <p:custDataLst>
              <p:tags r:id="rId4"/>
            </p:custDataLst>
          </p:nvPr>
        </p:nvSpPr>
        <p:spPr/>
        <p:txBody>
          <a:bodyPr/>
          <a:lstStyle/>
          <a:p>
            <a:fld id="{FF54B3E2-F008-4CCC-A39B-2A5AB36CC58C}" type="slidenum">
              <a:rPr lang="el-GR" smtClean="0"/>
              <a:pPr/>
              <a:t>15</a:t>
            </a:fld>
            <a:endParaRPr lang="el-GR"/>
          </a:p>
        </p:txBody>
      </p:sp>
      <p:pic>
        <p:nvPicPr>
          <p:cNvPr id="8" name="Picture 2" descr="http://www.modellocurriculum.com/wp-content/uploads/2012/03/curriculum-vitae-europass.jpg">
            <a:hlinkClick r:id="rId8"/>
          </p:cNvPr>
          <p:cNvPicPr>
            <a:picLocks noChangeAspect="1" noChangeArrowheads="1"/>
          </p:cNvPicPr>
          <p:nvPr/>
        </p:nvPicPr>
        <p:blipFill>
          <a:blip r:embed="rId9" cstate="print"/>
          <a:srcRect/>
          <a:stretch>
            <a:fillRect/>
          </a:stretch>
        </p:blipFill>
        <p:spPr bwMode="auto">
          <a:xfrm>
            <a:off x="6156176" y="55435"/>
            <a:ext cx="2664296" cy="2564904"/>
          </a:xfrm>
          <a:prstGeom prst="rect">
            <a:avLst/>
          </a:prstGeom>
          <a:noFill/>
        </p:spPr>
      </p:pic>
      <p:sp>
        <p:nvSpPr>
          <p:cNvPr id="7" name="Rectangle 6"/>
          <p:cNvSpPr/>
          <p:nvPr/>
        </p:nvSpPr>
        <p:spPr>
          <a:xfrm rot="21326753">
            <a:off x="220965" y="692696"/>
            <a:ext cx="5904656" cy="984885"/>
          </a:xfrm>
          <a:prstGeom prst="rect">
            <a:avLst/>
          </a:prstGeom>
          <a:solidFill>
            <a:schemeClr val="accent1"/>
          </a:solidFill>
        </p:spPr>
        <p:txBody>
          <a:bodyPr wrap="square">
            <a:spAutoFit/>
          </a:bodyPr>
          <a:lstStyle/>
          <a:p>
            <a:pPr marL="0" lvl="2">
              <a:spcAft>
                <a:spcPts val="600"/>
              </a:spcAft>
              <a:buClr>
                <a:srgbClr val="FF6600"/>
              </a:buClr>
              <a:buSzPct val="90000"/>
            </a:pPr>
            <a:r>
              <a:rPr lang="el-GR" sz="2900" dirty="0">
                <a:solidFill>
                  <a:schemeClr val="bg1"/>
                </a:solidFill>
                <a:latin typeface="Arial" pitchFamily="34" charset="0"/>
                <a:cs typeface="Arial" pitchFamily="34" charset="0"/>
              </a:rPr>
              <a:t>Το πρότυπο βιογραφικού</a:t>
            </a:r>
            <a:r>
              <a:rPr lang="en-US" sz="2900" dirty="0">
                <a:solidFill>
                  <a:schemeClr val="bg1"/>
                </a:solidFill>
                <a:latin typeface="Arial" pitchFamily="34" charset="0"/>
                <a:cs typeface="Arial" pitchFamily="34" charset="0"/>
              </a:rPr>
              <a:t> </a:t>
            </a:r>
            <a:r>
              <a:rPr lang="el-GR" sz="2900" dirty="0">
                <a:solidFill>
                  <a:schemeClr val="bg1"/>
                </a:solidFill>
                <a:latin typeface="Arial" pitchFamily="34" charset="0"/>
                <a:cs typeface="Arial" pitchFamily="34" charset="0"/>
              </a:rPr>
              <a:t>της Ευρωπαϊκής Ένωση</a:t>
            </a:r>
          </a:p>
        </p:txBody>
      </p:sp>
      <p:pic>
        <p:nvPicPr>
          <p:cNvPr id="9" name="Picture 3">
            <a:hlinkClick r:id="rId10" action="ppaction://hlinkfile"/>
          </p:cNvPr>
          <p:cNvPicPr>
            <a:picLocks noChangeAspect="1" noChangeArrowheads="1"/>
          </p:cNvPicPr>
          <p:nvPr/>
        </p:nvPicPr>
        <p:blipFill rotWithShape="1">
          <a:blip r:embed="rId11" cstate="print">
            <a:extLst>
              <a:ext uri="{28A0092B-C50C-407E-A947-70E740481C1C}">
                <a14:useLocalDpi xmlns:a14="http://schemas.microsoft.com/office/drawing/2010/main" xmlns="" val="0"/>
              </a:ext>
            </a:extLst>
          </a:blip>
          <a:srcRect r="17550"/>
          <a:stretch/>
        </p:blipFill>
        <p:spPr bwMode="auto">
          <a:xfrm>
            <a:off x="532662" y="2355053"/>
            <a:ext cx="3607290" cy="37465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22" presetClass="entr" presetSubtype="1"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up)">
                                      <p:cBhvr>
                                        <p:cTn id="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a:xfrm>
            <a:off x="457200" y="1556792"/>
            <a:ext cx="8229600" cy="4569371"/>
          </a:xfrm>
        </p:spPr>
        <p:txBody>
          <a:bodyPr>
            <a:normAutofit/>
          </a:bodyPr>
          <a:lstStyle/>
          <a:p>
            <a:pPr marL="354013" lvl="2" indent="-354013">
              <a:spcAft>
                <a:spcPts val="400"/>
              </a:spcAft>
              <a:buClr>
                <a:srgbClr val="FF6600"/>
              </a:buClr>
              <a:buSzPct val="100000"/>
              <a:buFont typeface="Wingdings 2" pitchFamily="18" charset="2"/>
              <a:buChar char="`"/>
            </a:pPr>
            <a:endParaRPr lang="el-GR" dirty="0" smtClean="0">
              <a:latin typeface="Arial" pitchFamily="34" charset="0"/>
              <a:cs typeface="Arial" pitchFamily="34" charset="0"/>
            </a:endParaRPr>
          </a:p>
          <a:p>
            <a:pPr>
              <a:spcAft>
                <a:spcPts val="400"/>
              </a:spcAft>
              <a:buClr>
                <a:srgbClr val="FF6600"/>
              </a:buClr>
              <a:buSzPct val="95000"/>
              <a:buFont typeface="Wingdings" pitchFamily="2" charset="2"/>
              <a:buChar char="Ø"/>
            </a:pPr>
            <a:endParaRPr lang="el-GR" sz="2400" dirty="0">
              <a:latin typeface="Arial" pitchFamily="34" charset="0"/>
              <a:cs typeface="Arial" pitchFamily="34" charset="0"/>
            </a:endParaRPr>
          </a:p>
        </p:txBody>
      </p:sp>
      <p:sp>
        <p:nvSpPr>
          <p:cNvPr id="6" name="Footer Placeholder 5"/>
          <p:cNvSpPr>
            <a:spLocks noGrp="1"/>
          </p:cNvSpPr>
          <p:nvPr>
            <p:ph type="ftr" sz="quarter" idx="11"/>
            <p:custDataLst>
              <p:tags r:id="rId3"/>
            </p:custDataLst>
          </p:nvPr>
        </p:nvSpPr>
        <p:spPr/>
        <p:txBody>
          <a:bodyPr/>
          <a:lstStyle/>
          <a:p>
            <a:endParaRPr lang="el-GR"/>
          </a:p>
        </p:txBody>
      </p:sp>
      <p:sp>
        <p:nvSpPr>
          <p:cNvPr id="5" name="Slide Number Placeholder 4"/>
          <p:cNvSpPr>
            <a:spLocks noGrp="1"/>
          </p:cNvSpPr>
          <p:nvPr>
            <p:ph type="sldNum" sz="quarter" idx="12"/>
            <p:custDataLst>
              <p:tags r:id="rId4"/>
            </p:custDataLst>
          </p:nvPr>
        </p:nvSpPr>
        <p:spPr/>
        <p:txBody>
          <a:bodyPr/>
          <a:lstStyle/>
          <a:p>
            <a:fld id="{FF54B3E2-F008-4CCC-A39B-2A5AB36CC58C}" type="slidenum">
              <a:rPr lang="el-GR" smtClean="0"/>
              <a:pPr/>
              <a:t>16</a:t>
            </a:fld>
            <a:endParaRPr lang="el-GR"/>
          </a:p>
        </p:txBody>
      </p:sp>
      <p:pic>
        <p:nvPicPr>
          <p:cNvPr id="7" name="Picture 9" descr="interview2"/>
          <p:cNvPicPr>
            <a:picLocks noChangeAspect="1" noChangeArrowheads="1"/>
          </p:cNvPicPr>
          <p:nvPr>
            <p:custDataLst>
              <p:tags r:id="rId5"/>
            </p:custDataLst>
          </p:nvPr>
        </p:nvPicPr>
        <p:blipFill>
          <a:blip r:embed="rId10" cstate="print"/>
          <a:srcRect/>
          <a:stretch>
            <a:fillRect/>
          </a:stretch>
        </p:blipFill>
        <p:spPr bwMode="auto">
          <a:xfrm>
            <a:off x="427704" y="1628800"/>
            <a:ext cx="8220075" cy="4375362"/>
          </a:xfrm>
          <a:prstGeom prst="rect">
            <a:avLst/>
          </a:prstGeom>
          <a:noFill/>
        </p:spPr>
      </p:pic>
      <p:sp>
        <p:nvSpPr>
          <p:cNvPr id="8" name="Rectangle 7"/>
          <p:cNvSpPr/>
          <p:nvPr>
            <p:custDataLst>
              <p:tags r:id="rId6"/>
            </p:custDataLst>
          </p:nvPr>
        </p:nvSpPr>
        <p:spPr>
          <a:xfrm>
            <a:off x="467544" y="5529969"/>
            <a:ext cx="7955659" cy="491319"/>
          </a:xfrm>
          <a:prstGeom prst="rect">
            <a:avLst/>
          </a:prstGeom>
          <a:solidFill>
            <a:schemeClr val="tx1">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400" dirty="0">
                <a:solidFill>
                  <a:schemeClr val="bg1"/>
                </a:solidFill>
                <a:latin typeface="Arial" pitchFamily="34" charset="0"/>
                <a:cs typeface="Arial" pitchFamily="34" charset="0"/>
              </a:rPr>
              <a:t>Customer</a:t>
            </a:r>
            <a:r>
              <a:rPr lang="en-GB" sz="2400" dirty="0">
                <a:solidFill>
                  <a:srgbClr val="FFFF00"/>
                </a:solidFill>
                <a:latin typeface="Arial" pitchFamily="34" charset="0"/>
                <a:cs typeface="Arial" pitchFamily="34" charset="0"/>
              </a:rPr>
              <a:t>’s</a:t>
            </a:r>
            <a:r>
              <a:rPr lang="en-GB" sz="2400" dirty="0">
                <a:solidFill>
                  <a:schemeClr val="bg1"/>
                </a:solidFill>
                <a:latin typeface="Arial" pitchFamily="34" charset="0"/>
                <a:cs typeface="Arial" pitchFamily="34" charset="0"/>
              </a:rPr>
              <a:t> complaints - customer</a:t>
            </a:r>
            <a:r>
              <a:rPr lang="en-GB" sz="2400" dirty="0">
                <a:solidFill>
                  <a:srgbClr val="FFFF00"/>
                </a:solidFill>
                <a:latin typeface="Arial" pitchFamily="34" charset="0"/>
                <a:cs typeface="Arial" pitchFamily="34" charset="0"/>
              </a:rPr>
              <a:t>s’</a:t>
            </a:r>
            <a:r>
              <a:rPr lang="en-GB" sz="2400" dirty="0">
                <a:solidFill>
                  <a:schemeClr val="bg1"/>
                </a:solidFill>
                <a:latin typeface="Arial" pitchFamily="34" charset="0"/>
                <a:cs typeface="Arial" pitchFamily="34" charset="0"/>
              </a:rPr>
              <a:t> complaints </a:t>
            </a:r>
            <a:endParaRPr lang="el-GR" sz="2400" dirty="0" err="1">
              <a:solidFill>
                <a:schemeClr val="bg1"/>
              </a:solidFill>
              <a:latin typeface="Arial" pitchFamily="34" charset="0"/>
              <a:cs typeface="Arial" pitchFamily="34" charset="0"/>
            </a:endParaRPr>
          </a:p>
        </p:txBody>
      </p:sp>
      <p:sp>
        <p:nvSpPr>
          <p:cNvPr id="9" name="Oval Callout 8"/>
          <p:cNvSpPr/>
          <p:nvPr>
            <p:custDataLst>
              <p:tags r:id="rId7"/>
            </p:custDataLst>
          </p:nvPr>
        </p:nvSpPr>
        <p:spPr>
          <a:xfrm rot="21254119">
            <a:off x="3388606" y="815988"/>
            <a:ext cx="3722255" cy="1605095"/>
          </a:xfrm>
          <a:prstGeom prst="wedgeEllipseCallout">
            <a:avLst>
              <a:gd name="adj1" fmla="val -61442"/>
              <a:gd name="adj2" fmla="val 36226"/>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The CV is an extremely important document!!</a:t>
            </a:r>
            <a:endParaRPr lang="el-GR" sz="2400" dirty="0">
              <a:solidFill>
                <a:schemeClr val="tx1"/>
              </a:solidFill>
            </a:endParaRPr>
          </a:p>
        </p:txBody>
      </p:sp>
      <p:pic>
        <p:nvPicPr>
          <p:cNvPr id="8194" name="Picture 2" descr="http://airfax.com/blog/wp-content/uploads/2011/02/LessonsLearned_Rect1.jp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0" y="0"/>
            <a:ext cx="3088853" cy="1484784"/>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rot="21173261">
            <a:off x="457200" y="274638"/>
            <a:ext cx="8229600" cy="1143000"/>
          </a:xfrm>
        </p:spPr>
        <p:txBody>
          <a:bodyPr>
            <a:noAutofit/>
          </a:bodyPr>
          <a:lstStyle/>
          <a:p>
            <a:pPr lvl="3" algn="l" rtl="0">
              <a:spcBef>
                <a:spcPct val="0"/>
              </a:spcBef>
            </a:pPr>
            <a:r>
              <a:rPr lang="el-GR" sz="3200" b="1" dirty="0" smtClean="0">
                <a:solidFill>
                  <a:srgbClr val="FF6600"/>
                </a:solidFill>
                <a:latin typeface="Arial" pitchFamily="34" charset="0"/>
                <a:cs typeface="Arial" pitchFamily="34" charset="0"/>
              </a:rPr>
              <a:t>Συνοδευτική επιστολή</a:t>
            </a:r>
            <a:endParaRPr lang="el-GR" sz="3200" b="1" dirty="0">
              <a:solidFill>
                <a:srgbClr val="FF6600"/>
              </a:solidFill>
              <a:latin typeface="Arial" pitchFamily="34" charset="0"/>
              <a:cs typeface="Arial" pitchFamily="34" charset="0"/>
            </a:endParaRPr>
          </a:p>
        </p:txBody>
      </p:sp>
      <p:sp>
        <p:nvSpPr>
          <p:cNvPr id="3" name="Content Placeholder 2"/>
          <p:cNvSpPr>
            <a:spLocks noGrp="1"/>
          </p:cNvSpPr>
          <p:nvPr>
            <p:ph idx="1"/>
            <p:custDataLst>
              <p:tags r:id="rId3"/>
            </p:custDataLst>
          </p:nvPr>
        </p:nvSpPr>
        <p:spPr/>
        <p:txBody>
          <a:bodyPr>
            <a:normAutofit/>
          </a:bodyPr>
          <a:lstStyle/>
          <a:p>
            <a:pPr marL="354013" indent="-354013">
              <a:spcBef>
                <a:spcPts val="600"/>
              </a:spcBef>
              <a:spcAft>
                <a:spcPts val="600"/>
              </a:spcAft>
              <a:buClr>
                <a:srgbClr val="FF6600"/>
              </a:buClr>
              <a:buSzPct val="93000"/>
              <a:buNone/>
            </a:pPr>
            <a:endParaRPr lang="el-GR" sz="2700" dirty="0" smtClean="0">
              <a:latin typeface="Arial" pitchFamily="34" charset="0"/>
              <a:cs typeface="Arial" pitchFamily="34" charset="0"/>
            </a:endParaRPr>
          </a:p>
          <a:p>
            <a:pPr>
              <a:spcBef>
                <a:spcPts val="600"/>
              </a:spcBef>
              <a:spcAft>
                <a:spcPts val="600"/>
              </a:spcAft>
              <a:buClr>
                <a:srgbClr val="FF6600"/>
              </a:buClr>
              <a:buSzPct val="93000"/>
              <a:buFont typeface="Wingdings" pitchFamily="2" charset="2"/>
              <a:buChar char="Ø"/>
            </a:pPr>
            <a:endParaRPr lang="el-GR" sz="2700" dirty="0">
              <a:latin typeface="Arial" pitchFamily="34" charset="0"/>
              <a:cs typeface="Arial" pitchFamily="34" charset="0"/>
            </a:endParaRPr>
          </a:p>
        </p:txBody>
      </p:sp>
      <p:sp>
        <p:nvSpPr>
          <p:cNvPr id="6" name="Footer Placeholder 5"/>
          <p:cNvSpPr>
            <a:spLocks noGrp="1"/>
          </p:cNvSpPr>
          <p:nvPr>
            <p:ph type="ftr" sz="quarter" idx="11"/>
            <p:custDataLst>
              <p:tags r:id="rId4"/>
            </p:custDataLst>
          </p:nvPr>
        </p:nvSpPr>
        <p:spPr/>
        <p:txBody>
          <a:bodyPr/>
          <a:lstStyle/>
          <a:p>
            <a:endParaRPr lang="el-GR"/>
          </a:p>
        </p:txBody>
      </p:sp>
      <p:sp>
        <p:nvSpPr>
          <p:cNvPr id="5" name="Slide Number Placeholder 4"/>
          <p:cNvSpPr>
            <a:spLocks noGrp="1"/>
          </p:cNvSpPr>
          <p:nvPr>
            <p:ph type="sldNum" sz="quarter" idx="12"/>
            <p:custDataLst>
              <p:tags r:id="rId5"/>
            </p:custDataLst>
          </p:nvPr>
        </p:nvSpPr>
        <p:spPr/>
        <p:txBody>
          <a:bodyPr/>
          <a:lstStyle/>
          <a:p>
            <a:fld id="{FF54B3E2-F008-4CCC-A39B-2A5AB36CC58C}" type="slidenum">
              <a:rPr lang="el-GR" smtClean="0"/>
              <a:pPr/>
              <a:t>17</a:t>
            </a:fld>
            <a:endParaRPr lang="el-GR"/>
          </a:p>
        </p:txBody>
      </p:sp>
      <p:sp>
        <p:nvSpPr>
          <p:cNvPr id="4" name="Rectangular Callout 3"/>
          <p:cNvSpPr/>
          <p:nvPr/>
        </p:nvSpPr>
        <p:spPr>
          <a:xfrm rot="21415289">
            <a:off x="352992" y="2422031"/>
            <a:ext cx="4032448" cy="1872000"/>
          </a:xfrm>
          <a:prstGeom prst="wedgeRectCallout">
            <a:avLst>
              <a:gd name="adj1" fmla="val 60742"/>
              <a:gd name="adj2" fmla="val -1217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700" dirty="0" smtClean="0">
                <a:solidFill>
                  <a:schemeClr val="tx1"/>
                </a:solidFill>
                <a:latin typeface="Arial" pitchFamily="34" charset="0"/>
                <a:cs typeface="Arial" pitchFamily="34" charset="0"/>
              </a:rPr>
              <a:t>Ορισμός </a:t>
            </a:r>
          </a:p>
          <a:p>
            <a:pPr algn="ctr"/>
            <a:endParaRPr lang="el-GR" sz="2700" dirty="0">
              <a:solidFill>
                <a:schemeClr val="tx1"/>
              </a:solidFill>
              <a:latin typeface="Arial" pitchFamily="34" charset="0"/>
              <a:cs typeface="Arial" pitchFamily="34" charset="0"/>
            </a:endParaRPr>
          </a:p>
          <a:p>
            <a:pPr algn="ctr"/>
            <a:r>
              <a:rPr lang="el-GR" sz="2700" dirty="0" smtClean="0">
                <a:solidFill>
                  <a:schemeClr val="tx1"/>
                </a:solidFill>
                <a:latin typeface="Arial" pitchFamily="34" charset="0"/>
                <a:cs typeface="Arial" pitchFamily="34" charset="0"/>
              </a:rPr>
              <a:t>Σκοπός </a:t>
            </a:r>
            <a:endParaRPr lang="el-GR" sz="2700" dirty="0">
              <a:solidFill>
                <a:schemeClr val="tx1"/>
              </a:solidFill>
              <a:latin typeface="Arial" pitchFamily="34" charset="0"/>
              <a:cs typeface="Arial" pitchFamily="34" charset="0"/>
            </a:endParaRPr>
          </a:p>
        </p:txBody>
      </p:sp>
      <p:pic>
        <p:nvPicPr>
          <p:cNvPr id="9220" name="Picture 4" descr="http://f.tqn.com/y/jobsearch/1/W/v/t/volunteer_cover_letter_keyboard_a0146-000206.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487303">
            <a:off x="5057881" y="1560203"/>
            <a:ext cx="3471072" cy="4528888"/>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117635407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0" y="0"/>
            <a:ext cx="8820472" cy="1008112"/>
          </a:xfrm>
        </p:spPr>
        <p:txBody>
          <a:bodyPr>
            <a:noAutofit/>
          </a:bodyPr>
          <a:lstStyle/>
          <a:p>
            <a:pPr lvl="3" algn="l" rtl="0">
              <a:spcBef>
                <a:spcPct val="0"/>
              </a:spcBef>
            </a:pPr>
            <a:r>
              <a:rPr lang="el-GR" sz="3000" b="1" dirty="0" smtClean="0">
                <a:solidFill>
                  <a:srgbClr val="FF6600"/>
                </a:solidFill>
                <a:latin typeface="Arial" pitchFamily="34" charset="0"/>
                <a:cs typeface="Arial" pitchFamily="34" charset="0"/>
              </a:rPr>
              <a:t>Μια επαγγελματική συνοδευτική θα πρέπει </a:t>
            </a:r>
            <a:endParaRPr lang="el-GR" sz="3000" b="1" dirty="0">
              <a:solidFill>
                <a:srgbClr val="FF6600"/>
              </a:solidFill>
              <a:latin typeface="Arial" pitchFamily="34" charset="0"/>
              <a:cs typeface="Arial" pitchFamily="34" charset="0"/>
            </a:endParaRPr>
          </a:p>
        </p:txBody>
      </p:sp>
      <p:sp>
        <p:nvSpPr>
          <p:cNvPr id="3" name="Content Placeholder 2"/>
          <p:cNvSpPr>
            <a:spLocks noGrp="1"/>
          </p:cNvSpPr>
          <p:nvPr>
            <p:ph idx="1"/>
            <p:custDataLst>
              <p:tags r:id="rId3"/>
            </p:custDataLst>
          </p:nvPr>
        </p:nvSpPr>
        <p:spPr>
          <a:xfrm>
            <a:off x="457200" y="1412776"/>
            <a:ext cx="8229600" cy="4896544"/>
          </a:xfrm>
        </p:spPr>
        <p:txBody>
          <a:bodyPr>
            <a:normAutofit/>
          </a:bodyPr>
          <a:lstStyle/>
          <a:p>
            <a:pPr>
              <a:lnSpc>
                <a:spcPct val="110000"/>
              </a:lnSpc>
              <a:spcBef>
                <a:spcPts val="600"/>
              </a:spcBef>
              <a:spcAft>
                <a:spcPts val="600"/>
              </a:spcAft>
              <a:buClr>
                <a:srgbClr val="FF6600"/>
              </a:buClr>
              <a:buSzPct val="92000"/>
              <a:buFont typeface="Wingdings 2" pitchFamily="18" charset="2"/>
              <a:buChar char="R"/>
            </a:pPr>
            <a:r>
              <a:rPr lang="el-GR" sz="2700" dirty="0" smtClean="0">
                <a:latin typeface="Arial" pitchFamily="34" charset="0"/>
                <a:cs typeface="Arial" pitchFamily="34" charset="0"/>
              </a:rPr>
              <a:t>Να είναι προσαρμοσμένη στη θέση </a:t>
            </a:r>
            <a:endParaRPr lang="en-US" sz="2700" dirty="0" smtClean="0">
              <a:latin typeface="Arial" pitchFamily="34" charset="0"/>
              <a:cs typeface="Arial" pitchFamily="34" charset="0"/>
            </a:endParaRPr>
          </a:p>
          <a:p>
            <a:pPr>
              <a:lnSpc>
                <a:spcPct val="110000"/>
              </a:lnSpc>
              <a:spcBef>
                <a:spcPts val="600"/>
              </a:spcBef>
              <a:spcAft>
                <a:spcPts val="600"/>
              </a:spcAft>
              <a:buClr>
                <a:srgbClr val="FF6600"/>
              </a:buClr>
              <a:buSzPct val="92000"/>
              <a:buFont typeface="Wingdings 2" pitchFamily="18" charset="2"/>
              <a:buChar char="R"/>
            </a:pPr>
            <a:r>
              <a:rPr lang="el-GR" sz="2700" dirty="0" smtClean="0">
                <a:latin typeface="Arial" pitchFamily="34" charset="0"/>
                <a:cs typeface="Arial" pitchFamily="34" charset="0"/>
              </a:rPr>
              <a:t>Να έχει σωστή δόμηση</a:t>
            </a:r>
          </a:p>
          <a:p>
            <a:pPr>
              <a:lnSpc>
                <a:spcPct val="110000"/>
              </a:lnSpc>
              <a:spcBef>
                <a:spcPts val="600"/>
              </a:spcBef>
              <a:spcAft>
                <a:spcPts val="600"/>
              </a:spcAft>
              <a:buClr>
                <a:srgbClr val="FF6600"/>
              </a:buClr>
              <a:buSzPct val="92000"/>
              <a:buFont typeface="Wingdings 2" pitchFamily="18" charset="2"/>
              <a:buChar char="R"/>
            </a:pPr>
            <a:r>
              <a:rPr lang="el-GR" sz="2700" dirty="0" smtClean="0">
                <a:latin typeface="Arial" pitchFamily="34" charset="0"/>
                <a:cs typeface="Arial" pitchFamily="34" charset="0"/>
              </a:rPr>
              <a:t>Να γράφετε σε επαγγελματική γλώσσα</a:t>
            </a:r>
          </a:p>
          <a:p>
            <a:pPr>
              <a:lnSpc>
                <a:spcPct val="110000"/>
              </a:lnSpc>
              <a:spcBef>
                <a:spcPts val="600"/>
              </a:spcBef>
              <a:spcAft>
                <a:spcPts val="600"/>
              </a:spcAft>
              <a:buClr>
                <a:srgbClr val="FF6600"/>
              </a:buClr>
              <a:buSzPct val="92000"/>
              <a:buFont typeface="Wingdings 2" pitchFamily="18" charset="2"/>
              <a:buChar char="R"/>
            </a:pPr>
            <a:r>
              <a:rPr lang="el-GR" sz="2700" dirty="0" smtClean="0">
                <a:latin typeface="Arial" pitchFamily="34" charset="0"/>
                <a:cs typeface="Arial" pitchFamily="34" charset="0"/>
              </a:rPr>
              <a:t>Να έχει λογικό ειρμό και συνοχή λόγου</a:t>
            </a:r>
          </a:p>
          <a:p>
            <a:pPr>
              <a:lnSpc>
                <a:spcPct val="110000"/>
              </a:lnSpc>
              <a:spcBef>
                <a:spcPts val="600"/>
              </a:spcBef>
              <a:spcAft>
                <a:spcPts val="600"/>
              </a:spcAft>
              <a:buClr>
                <a:srgbClr val="FF6600"/>
              </a:buClr>
              <a:buSzPct val="92000"/>
              <a:buFont typeface="Wingdings 2" pitchFamily="18" charset="2"/>
              <a:buChar char="R"/>
            </a:pPr>
            <a:r>
              <a:rPr lang="el-GR" sz="2700" dirty="0" smtClean="0">
                <a:latin typeface="Arial" pitchFamily="34" charset="0"/>
                <a:cs typeface="Arial" pitchFamily="34" charset="0"/>
              </a:rPr>
              <a:t>Να δίνει έμφαση στα δυνατά σημεία</a:t>
            </a:r>
          </a:p>
          <a:p>
            <a:pPr>
              <a:lnSpc>
                <a:spcPct val="110000"/>
              </a:lnSpc>
              <a:spcBef>
                <a:spcPts val="600"/>
              </a:spcBef>
              <a:spcAft>
                <a:spcPts val="600"/>
              </a:spcAft>
              <a:buClr>
                <a:srgbClr val="FF6600"/>
              </a:buClr>
              <a:buSzPct val="92000"/>
              <a:buFont typeface="Wingdings 2" pitchFamily="18" charset="2"/>
              <a:buChar char="R"/>
            </a:pPr>
            <a:r>
              <a:rPr lang="el-GR" sz="2700" dirty="0" smtClean="0">
                <a:latin typeface="Arial" pitchFamily="34" charset="0"/>
                <a:cs typeface="Arial" pitchFamily="34" charset="0"/>
              </a:rPr>
              <a:t>Να είναι γραμματικά σωστή</a:t>
            </a:r>
          </a:p>
          <a:p>
            <a:pPr>
              <a:lnSpc>
                <a:spcPct val="110000"/>
              </a:lnSpc>
              <a:spcBef>
                <a:spcPts val="600"/>
              </a:spcBef>
              <a:spcAft>
                <a:spcPts val="600"/>
              </a:spcAft>
              <a:buClr>
                <a:srgbClr val="FF6600"/>
              </a:buClr>
              <a:buSzPct val="92000"/>
              <a:buFont typeface="Wingdings 2" pitchFamily="18" charset="2"/>
              <a:buChar char="R"/>
            </a:pPr>
            <a:r>
              <a:rPr lang="el-GR" sz="2700" dirty="0" smtClean="0">
                <a:latin typeface="Arial" pitchFamily="34" charset="0"/>
                <a:cs typeface="Arial" pitchFamily="34" charset="0"/>
              </a:rPr>
              <a:t>Να έχει θετικό τόνο και ευγενικό ύφος </a:t>
            </a:r>
          </a:p>
          <a:p>
            <a:pPr>
              <a:lnSpc>
                <a:spcPct val="110000"/>
              </a:lnSpc>
              <a:spcBef>
                <a:spcPts val="600"/>
              </a:spcBef>
              <a:spcAft>
                <a:spcPts val="600"/>
              </a:spcAft>
              <a:buClr>
                <a:srgbClr val="FF6600"/>
              </a:buClr>
              <a:buSzPct val="92000"/>
              <a:buFont typeface="Wingdings 2" pitchFamily="18" charset="2"/>
              <a:buChar char="R"/>
            </a:pPr>
            <a:r>
              <a:rPr lang="el-GR" sz="2700" dirty="0" smtClean="0">
                <a:latin typeface="Arial" pitchFamily="34" charset="0"/>
                <a:cs typeface="Arial" pitchFamily="34" charset="0"/>
              </a:rPr>
              <a:t>Να είναι σύντομη</a:t>
            </a:r>
            <a:r>
              <a:rPr lang="en-US" sz="2700" dirty="0" smtClean="0">
                <a:latin typeface="Arial" pitchFamily="34" charset="0"/>
                <a:cs typeface="Arial" pitchFamily="34" charset="0"/>
              </a:rPr>
              <a:t> </a:t>
            </a:r>
            <a:r>
              <a:rPr lang="el-GR" sz="2700" dirty="0" smtClean="0">
                <a:latin typeface="Arial" pitchFamily="34" charset="0"/>
                <a:cs typeface="Arial" pitchFamily="34" charset="0"/>
              </a:rPr>
              <a:t>και επί της ουσίας</a:t>
            </a:r>
          </a:p>
          <a:p>
            <a:pPr marL="354013" indent="-354013">
              <a:lnSpc>
                <a:spcPct val="110000"/>
              </a:lnSpc>
              <a:spcBef>
                <a:spcPts val="600"/>
              </a:spcBef>
              <a:spcAft>
                <a:spcPts val="600"/>
              </a:spcAft>
              <a:buClr>
                <a:srgbClr val="FF6600"/>
              </a:buClr>
              <a:buSzPct val="90000"/>
              <a:buNone/>
            </a:pPr>
            <a:endParaRPr lang="el-GR" sz="2700" dirty="0" smtClean="0">
              <a:latin typeface="Arial" pitchFamily="34" charset="0"/>
              <a:cs typeface="Arial" pitchFamily="34" charset="0"/>
            </a:endParaRPr>
          </a:p>
          <a:p>
            <a:pPr marL="354013" indent="-354013">
              <a:lnSpc>
                <a:spcPct val="110000"/>
              </a:lnSpc>
              <a:spcBef>
                <a:spcPts val="600"/>
              </a:spcBef>
              <a:spcAft>
                <a:spcPts val="600"/>
              </a:spcAft>
              <a:buClr>
                <a:srgbClr val="FF6600"/>
              </a:buClr>
              <a:buSzPct val="93000"/>
              <a:buNone/>
            </a:pPr>
            <a:endParaRPr lang="el-GR" sz="2200" dirty="0" smtClean="0">
              <a:latin typeface="Arial" pitchFamily="34" charset="0"/>
              <a:cs typeface="Arial" pitchFamily="34" charset="0"/>
            </a:endParaRPr>
          </a:p>
          <a:p>
            <a:pPr>
              <a:lnSpc>
                <a:spcPct val="110000"/>
              </a:lnSpc>
              <a:spcBef>
                <a:spcPts val="600"/>
              </a:spcBef>
              <a:spcAft>
                <a:spcPts val="600"/>
              </a:spcAft>
              <a:buClr>
                <a:srgbClr val="FF6600"/>
              </a:buClr>
              <a:buSzPct val="93000"/>
              <a:buFont typeface="Wingdings" pitchFamily="2" charset="2"/>
              <a:buChar char="Ø"/>
            </a:pPr>
            <a:endParaRPr lang="el-GR" sz="2200" dirty="0">
              <a:latin typeface="Arial" pitchFamily="34" charset="0"/>
              <a:cs typeface="Arial" pitchFamily="34" charset="0"/>
            </a:endParaRPr>
          </a:p>
        </p:txBody>
      </p:sp>
      <p:sp>
        <p:nvSpPr>
          <p:cNvPr id="6" name="Footer Placeholder 5"/>
          <p:cNvSpPr>
            <a:spLocks noGrp="1"/>
          </p:cNvSpPr>
          <p:nvPr>
            <p:ph type="ftr" sz="quarter" idx="11"/>
            <p:custDataLst>
              <p:tags r:id="rId4"/>
            </p:custDataLst>
          </p:nvPr>
        </p:nvSpPr>
        <p:spPr/>
        <p:txBody>
          <a:bodyPr/>
          <a:lstStyle/>
          <a:p>
            <a:endParaRPr lang="el-GR"/>
          </a:p>
        </p:txBody>
      </p:sp>
      <p:sp>
        <p:nvSpPr>
          <p:cNvPr id="5" name="Slide Number Placeholder 4"/>
          <p:cNvSpPr>
            <a:spLocks noGrp="1"/>
          </p:cNvSpPr>
          <p:nvPr>
            <p:ph type="sldNum" sz="quarter" idx="12"/>
            <p:custDataLst>
              <p:tags r:id="rId5"/>
            </p:custDataLst>
          </p:nvPr>
        </p:nvSpPr>
        <p:spPr/>
        <p:txBody>
          <a:bodyPr/>
          <a:lstStyle/>
          <a:p>
            <a:fld id="{FF54B3E2-F008-4CCC-A39B-2A5AB36CC58C}" type="slidenum">
              <a:rPr lang="el-GR" smtClean="0"/>
              <a:pPr/>
              <a:t>18</a:t>
            </a:fld>
            <a:endParaRPr lang="el-GR"/>
          </a:p>
        </p:txBody>
      </p:sp>
    </p:spTree>
    <p:custDataLst>
      <p:tags r:id="rId1"/>
    </p:custData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prospectpersonnel.co.uk/wp-content/uploads/2013/11/a1ce37ca63e38c0a1bbf08137e00a346.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1196752"/>
            <a:ext cx="9144000" cy="552309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itle 6"/>
          <p:cNvSpPr>
            <a:spLocks noGrp="1"/>
          </p:cNvSpPr>
          <p:nvPr>
            <p:ph type="title"/>
            <p:custDataLst>
              <p:tags r:id="rId2"/>
            </p:custDataLst>
          </p:nvPr>
        </p:nvSpPr>
        <p:spPr>
          <a:xfrm>
            <a:off x="0" y="0"/>
            <a:ext cx="9144000" cy="1008112"/>
          </a:xfrm>
          <a:solidFill>
            <a:srgbClr val="FF6600"/>
          </a:solidFill>
        </p:spPr>
        <p:txBody>
          <a:bodyPr>
            <a:normAutofit/>
          </a:bodyPr>
          <a:lstStyle/>
          <a:p>
            <a:r>
              <a:rPr lang="el-GR" sz="3600" b="1" dirty="0" smtClean="0">
                <a:solidFill>
                  <a:schemeClr val="bg1"/>
                </a:solidFill>
                <a:latin typeface="Arial" pitchFamily="34" charset="0"/>
                <a:cs typeface="Arial" pitchFamily="34" charset="0"/>
              </a:rPr>
              <a:t>Συνέντευξη Εργασίας</a:t>
            </a:r>
            <a:endParaRPr lang="el-GR" sz="3600" b="1" dirty="0">
              <a:solidFill>
                <a:schemeClr val="bg1"/>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FF54B3E2-F008-4CCC-A39B-2A5AB36CC58C}" type="slidenum">
              <a:rPr lang="el-GR" smtClean="0"/>
              <a:pPr/>
              <a:t>19</a:t>
            </a:fld>
            <a:endParaRPr lang="el-GR"/>
          </a:p>
        </p:txBody>
      </p:sp>
      <p:sp>
        <p:nvSpPr>
          <p:cNvPr id="5" name="Footer Placeholder 4"/>
          <p:cNvSpPr>
            <a:spLocks noGrp="1"/>
          </p:cNvSpPr>
          <p:nvPr>
            <p:ph type="ftr" sz="quarter" idx="11"/>
          </p:nvPr>
        </p:nvSpPr>
        <p:spPr/>
        <p:txBody>
          <a:bodyPr/>
          <a:lstStyle/>
          <a:p>
            <a:endParaRPr lang="el-GR"/>
          </a:p>
        </p:txBody>
      </p:sp>
      <p:sp>
        <p:nvSpPr>
          <p:cNvPr id="2" name="Rectangle 1"/>
          <p:cNvSpPr/>
          <p:nvPr/>
        </p:nvSpPr>
        <p:spPr>
          <a:xfrm>
            <a:off x="4860032" y="5661248"/>
            <a:ext cx="4258484" cy="461665"/>
          </a:xfrm>
          <a:prstGeom prst="rect">
            <a:avLst/>
          </a:prstGeom>
        </p:spPr>
        <p:txBody>
          <a:bodyPr wrap="square">
            <a:spAutoFit/>
          </a:bodyPr>
          <a:lstStyle/>
          <a:p>
            <a:pPr algn="ctr"/>
            <a:r>
              <a:rPr lang="el-GR" sz="2400" b="1" dirty="0">
                <a:solidFill>
                  <a:schemeClr val="bg1"/>
                </a:solidFill>
                <a:latin typeface="Arial" pitchFamily="34" charset="0"/>
                <a:cs typeface="Arial" pitchFamily="34" charset="0"/>
              </a:rPr>
              <a:t>Ορισμός και </a:t>
            </a:r>
            <a:r>
              <a:rPr lang="el-GR" sz="2400" b="1" dirty="0" smtClean="0">
                <a:solidFill>
                  <a:schemeClr val="bg1"/>
                </a:solidFill>
                <a:latin typeface="Arial" pitchFamily="34" charset="0"/>
                <a:cs typeface="Arial" pitchFamily="34" charset="0"/>
              </a:rPr>
              <a:t>πλεονεκτήματα</a:t>
            </a:r>
            <a:endParaRPr lang="el-GR" sz="2400" b="1"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Autofit/>
          </a:bodyPr>
          <a:lstStyle/>
          <a:p>
            <a:pPr lvl="3" algn="l" rtl="0">
              <a:spcBef>
                <a:spcPct val="0"/>
              </a:spcBef>
            </a:pPr>
            <a:r>
              <a:rPr lang="el-GR" sz="3000" b="1" dirty="0" smtClean="0">
                <a:solidFill>
                  <a:srgbClr val="FF6600"/>
                </a:solidFill>
              </a:rPr>
              <a:t>Συστάσεις – Εισηγητής     </a:t>
            </a:r>
            <a:endParaRPr lang="el-GR" sz="3000" b="1" dirty="0">
              <a:solidFill>
                <a:srgbClr val="FF6600"/>
              </a:solidFill>
              <a:latin typeface="Arial" pitchFamily="34" charset="0"/>
              <a:cs typeface="Arial" pitchFamily="34" charset="0"/>
            </a:endParaRPr>
          </a:p>
        </p:txBody>
      </p:sp>
      <p:sp>
        <p:nvSpPr>
          <p:cNvPr id="3" name="Content Placeholder 2"/>
          <p:cNvSpPr>
            <a:spLocks noGrp="1"/>
          </p:cNvSpPr>
          <p:nvPr>
            <p:ph idx="1"/>
            <p:custDataLst>
              <p:tags r:id="rId3"/>
            </p:custDataLst>
          </p:nvPr>
        </p:nvSpPr>
        <p:spPr>
          <a:xfrm>
            <a:off x="457200" y="1556792"/>
            <a:ext cx="8229600" cy="4569371"/>
          </a:xfrm>
        </p:spPr>
        <p:txBody>
          <a:bodyPr>
            <a:normAutofit/>
          </a:bodyPr>
          <a:lstStyle/>
          <a:p>
            <a:pPr marL="354013" lvl="2" indent="-354013">
              <a:spcAft>
                <a:spcPts val="600"/>
              </a:spcAft>
              <a:buClr>
                <a:srgbClr val="FF6600"/>
              </a:buClr>
              <a:buSzPct val="90000"/>
              <a:buFont typeface="Arial" pitchFamily="34" charset="0"/>
              <a:buChar char="►"/>
            </a:pPr>
            <a:r>
              <a:rPr lang="el-GR" sz="2700" dirty="0" smtClean="0">
                <a:latin typeface="Arial" pitchFamily="34" charset="0"/>
                <a:cs typeface="Arial" pitchFamily="34" charset="0"/>
              </a:rPr>
              <a:t>Ζαχαρίας Ιωάννου</a:t>
            </a:r>
            <a:endParaRPr lang="en-US" sz="2700" dirty="0" smtClean="0">
              <a:latin typeface="Arial" pitchFamily="34" charset="0"/>
              <a:cs typeface="Arial" pitchFamily="34" charset="0"/>
            </a:endParaRPr>
          </a:p>
          <a:p>
            <a:pPr marL="354013" lvl="2" indent="-354013">
              <a:spcAft>
                <a:spcPts val="600"/>
              </a:spcAft>
              <a:buClr>
                <a:srgbClr val="FF6600"/>
              </a:buClr>
              <a:buSzPct val="90000"/>
              <a:buFont typeface="Arial" pitchFamily="34" charset="0"/>
              <a:buChar char="►"/>
            </a:pPr>
            <a:r>
              <a:rPr lang="el-GR" sz="2700" dirty="0" smtClean="0">
                <a:latin typeface="Arial" pitchFamily="34" charset="0"/>
                <a:cs typeface="Arial" pitchFamily="34" charset="0"/>
              </a:rPr>
              <a:t>Σύμβουλος / Εκπαιδευτής</a:t>
            </a:r>
          </a:p>
        </p:txBody>
      </p:sp>
      <p:pic>
        <p:nvPicPr>
          <p:cNvPr id="7" name="Picture 10" descr="http://t2.gstatic.com/images?q=tbn:Kt1-PvILepXdfM%3Ahttp://www.cyhrma.org/Portals/0/images/KEPA%2520logo%2520shadow%25201200ppi.jpg">
            <a:hlinkClick r:id="rId6"/>
          </p:cNvPr>
          <p:cNvPicPr>
            <a:picLocks noChangeAspect="1" noChangeArrowheads="1"/>
          </p:cNvPicPr>
          <p:nvPr/>
        </p:nvPicPr>
        <p:blipFill>
          <a:blip r:embed="rId7" cstate="print"/>
          <a:srcRect/>
          <a:stretch>
            <a:fillRect/>
          </a:stretch>
        </p:blipFill>
        <p:spPr bwMode="auto">
          <a:xfrm>
            <a:off x="2627784" y="3140968"/>
            <a:ext cx="1728192" cy="1296144"/>
          </a:xfrm>
          <a:prstGeom prst="rect">
            <a:avLst/>
          </a:prstGeom>
          <a:noFill/>
        </p:spPr>
      </p:pic>
      <p:pic>
        <p:nvPicPr>
          <p:cNvPr id="8" name="Picture 12" descr="http://t0.gstatic.com/images?q=tbn:vKPUxwzFl3Ly0M%3Ahttp://www.kochfilm.com/about/images/logo_middlesex2.jpg">
            <a:hlinkClick r:id="rId8"/>
          </p:cNvPr>
          <p:cNvPicPr>
            <a:picLocks noChangeAspect="1" noChangeArrowheads="1"/>
          </p:cNvPicPr>
          <p:nvPr/>
        </p:nvPicPr>
        <p:blipFill>
          <a:blip r:embed="rId9" cstate="print"/>
          <a:srcRect/>
          <a:stretch>
            <a:fillRect/>
          </a:stretch>
        </p:blipFill>
        <p:spPr bwMode="auto">
          <a:xfrm>
            <a:off x="5076056" y="2780928"/>
            <a:ext cx="1614447" cy="1368152"/>
          </a:xfrm>
          <a:prstGeom prst="rect">
            <a:avLst/>
          </a:prstGeom>
          <a:noFill/>
        </p:spPr>
      </p:pic>
      <p:pic>
        <p:nvPicPr>
          <p:cNvPr id="9" name="Picture 2" descr="University Of Macedonia">
            <a:hlinkClick r:id="rId10" tooltip="University Of Macedonia"/>
          </p:cNvPr>
          <p:cNvPicPr>
            <a:picLocks noChangeAspect="1" noChangeArrowheads="1"/>
          </p:cNvPicPr>
          <p:nvPr/>
        </p:nvPicPr>
        <p:blipFill>
          <a:blip r:embed="rId11" cstate="print"/>
          <a:srcRect/>
          <a:stretch>
            <a:fillRect/>
          </a:stretch>
        </p:blipFill>
        <p:spPr bwMode="auto">
          <a:xfrm>
            <a:off x="539552" y="3717032"/>
            <a:ext cx="1512168" cy="1045000"/>
          </a:xfrm>
          <a:prstGeom prst="rect">
            <a:avLst/>
          </a:prstGeom>
          <a:noFill/>
        </p:spPr>
      </p:pic>
      <p:pic>
        <p:nvPicPr>
          <p:cNvPr id="10" name="Picture 2" descr="The Chartered Institute of Personnel and Development"/>
          <p:cNvPicPr>
            <a:picLocks noChangeAspect="1" noChangeArrowheads="1"/>
          </p:cNvPicPr>
          <p:nvPr/>
        </p:nvPicPr>
        <p:blipFill>
          <a:blip r:embed="rId12" cstate="print"/>
          <a:srcRect/>
          <a:stretch>
            <a:fillRect/>
          </a:stretch>
        </p:blipFill>
        <p:spPr bwMode="auto">
          <a:xfrm>
            <a:off x="7236296" y="2173405"/>
            <a:ext cx="1614447" cy="943646"/>
          </a:xfrm>
          <a:prstGeom prst="rect">
            <a:avLst/>
          </a:prstGeom>
          <a:noFill/>
        </p:spPr>
      </p:pic>
      <p:pic>
        <p:nvPicPr>
          <p:cNvPr id="14" name="Picture 8" descr="AlphaMega"/>
          <p:cNvPicPr>
            <a:picLocks noChangeAspect="1" noChangeArrowheads="1"/>
          </p:cNvPicPr>
          <p:nvPr/>
        </p:nvPicPr>
        <p:blipFill>
          <a:blip r:embed="rId13" cstate="print"/>
          <a:srcRect/>
          <a:stretch>
            <a:fillRect/>
          </a:stretch>
        </p:blipFill>
        <p:spPr bwMode="auto">
          <a:xfrm>
            <a:off x="395536" y="5301208"/>
            <a:ext cx="1668574" cy="936104"/>
          </a:xfrm>
          <a:prstGeom prst="rect">
            <a:avLst/>
          </a:prstGeom>
          <a:noFill/>
        </p:spPr>
      </p:pic>
      <p:pic>
        <p:nvPicPr>
          <p:cNvPr id="15" name="Picture 4" descr="logo_tag"/>
          <p:cNvPicPr>
            <a:picLocks noChangeAspect="1" noChangeArrowheads="1"/>
          </p:cNvPicPr>
          <p:nvPr/>
        </p:nvPicPr>
        <p:blipFill>
          <a:blip r:embed="rId14" cstate="print"/>
          <a:srcRect/>
          <a:stretch>
            <a:fillRect/>
          </a:stretch>
        </p:blipFill>
        <p:spPr bwMode="auto">
          <a:xfrm>
            <a:off x="4932040" y="4581128"/>
            <a:ext cx="1924883" cy="916305"/>
          </a:xfrm>
          <a:prstGeom prst="rect">
            <a:avLst/>
          </a:prstGeom>
          <a:ln>
            <a:noFill/>
            <a:headEnd/>
            <a:tailEnd/>
          </a:ln>
        </p:spPr>
        <p:style>
          <a:lnRef idx="2">
            <a:schemeClr val="accent2"/>
          </a:lnRef>
          <a:fillRef idx="1">
            <a:schemeClr val="lt1"/>
          </a:fillRef>
          <a:effectRef idx="0">
            <a:schemeClr val="accent2"/>
          </a:effectRef>
          <a:fontRef idx="minor">
            <a:schemeClr val="dk1"/>
          </a:fontRef>
        </p:style>
      </p:pic>
      <p:pic>
        <p:nvPicPr>
          <p:cNvPr id="16" name="Picture 4" descr="http://www.zorpas.com.cy/images/logos/brown_logo_gr.png">
            <a:hlinkClick r:id="rId15"/>
          </p:cNvPr>
          <p:cNvPicPr>
            <a:picLocks noChangeAspect="1" noChangeArrowheads="1"/>
          </p:cNvPicPr>
          <p:nvPr/>
        </p:nvPicPr>
        <p:blipFill>
          <a:blip r:embed="rId16" cstate="print"/>
          <a:srcRect/>
          <a:stretch>
            <a:fillRect/>
          </a:stretch>
        </p:blipFill>
        <p:spPr bwMode="auto">
          <a:xfrm>
            <a:off x="2627784" y="4797152"/>
            <a:ext cx="1800200" cy="1057945"/>
          </a:xfrm>
          <a:prstGeom prst="rect">
            <a:avLst/>
          </a:prstGeom>
          <a:noFill/>
        </p:spPr>
      </p:pic>
      <p:pic>
        <p:nvPicPr>
          <p:cNvPr id="17" name="Picture 5" descr="final logo"/>
          <p:cNvPicPr>
            <a:picLocks noChangeAspect="1" noChangeArrowheads="1"/>
          </p:cNvPicPr>
          <p:nvPr/>
        </p:nvPicPr>
        <p:blipFill>
          <a:blip r:embed="rId17" cstate="print"/>
          <a:srcRect l="17943" t="14272" r="20313" b="15158"/>
          <a:stretch>
            <a:fillRect/>
          </a:stretch>
        </p:blipFill>
        <p:spPr bwMode="auto">
          <a:xfrm>
            <a:off x="7308304" y="4077072"/>
            <a:ext cx="1475656" cy="1197421"/>
          </a:xfrm>
          <a:prstGeom prst="rect">
            <a:avLst/>
          </a:prstGeom>
          <a:noFill/>
          <a:ln w="9525">
            <a:noFill/>
            <a:miter lim="800000"/>
            <a:headEnd/>
            <a:tailEnd/>
          </a:ln>
        </p:spPr>
      </p:pic>
      <p:sp>
        <p:nvSpPr>
          <p:cNvPr id="19" name="Slide Number Placeholder 18"/>
          <p:cNvSpPr>
            <a:spLocks noGrp="1"/>
          </p:cNvSpPr>
          <p:nvPr>
            <p:ph type="sldNum" sz="quarter" idx="12"/>
          </p:nvPr>
        </p:nvSpPr>
        <p:spPr/>
        <p:txBody>
          <a:bodyPr/>
          <a:lstStyle/>
          <a:p>
            <a:fld id="{FF54B3E2-F008-4CCC-A39B-2A5AB36CC58C}" type="slidenum">
              <a:rPr lang="el-GR" smtClean="0"/>
              <a:pPr/>
              <a:t>2</a:t>
            </a:fld>
            <a:endParaRPr lang="el-GR"/>
          </a:p>
        </p:txBody>
      </p:sp>
      <p:sp>
        <p:nvSpPr>
          <p:cNvPr id="20" name="Footer Placeholder 19"/>
          <p:cNvSpPr>
            <a:spLocks noGrp="1"/>
          </p:cNvSpPr>
          <p:nvPr>
            <p:ph type="ftr" sz="quarter" idx="11"/>
          </p:nvPr>
        </p:nvSpPr>
        <p:spPr/>
        <p:txBody>
          <a:bodyPr/>
          <a:lstStyle/>
          <a:p>
            <a:endParaRPr lang="el-G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3"/>
            </p:custDataLst>
          </p:nvPr>
        </p:nvSpPr>
        <p:spPr/>
        <p:txBody>
          <a:bodyPr>
            <a:noAutofit/>
          </a:bodyPr>
          <a:lstStyle/>
          <a:p>
            <a:pPr lvl="3" algn="l" rtl="0">
              <a:spcBef>
                <a:spcPct val="0"/>
              </a:spcBef>
            </a:pPr>
            <a:r>
              <a:rPr lang="el-GR" sz="3000" b="1" dirty="0" smtClean="0">
                <a:solidFill>
                  <a:srgbClr val="FF6600"/>
                </a:solidFill>
                <a:latin typeface="Arial" pitchFamily="34" charset="0"/>
                <a:cs typeface="Arial" pitchFamily="34" charset="0"/>
              </a:rPr>
              <a:t>Έντυπα στελέχωσης</a:t>
            </a:r>
            <a:endParaRPr lang="el-GR" sz="3000" b="1" dirty="0">
              <a:solidFill>
                <a:srgbClr val="FF6600"/>
              </a:solidFill>
              <a:latin typeface="Arial" pitchFamily="34" charset="0"/>
              <a:cs typeface="Arial" pitchFamily="34" charset="0"/>
            </a:endParaRPr>
          </a:p>
        </p:txBody>
      </p:sp>
      <p:sp>
        <p:nvSpPr>
          <p:cNvPr id="3" name="Content Placeholder 2"/>
          <p:cNvSpPr>
            <a:spLocks noGrp="1"/>
          </p:cNvSpPr>
          <p:nvPr>
            <p:ph sz="half" idx="1"/>
            <p:custDataLst>
              <p:tags r:id="rId4"/>
            </p:custDataLst>
          </p:nvPr>
        </p:nvSpPr>
        <p:spPr>
          <a:xfrm>
            <a:off x="457200" y="1600200"/>
            <a:ext cx="4402832" cy="4525963"/>
          </a:xfrm>
        </p:spPr>
        <p:txBody>
          <a:bodyPr>
            <a:normAutofit/>
          </a:bodyPr>
          <a:lstStyle/>
          <a:p>
            <a:pPr marL="514350" indent="-514350">
              <a:spcAft>
                <a:spcPts val="600"/>
              </a:spcAft>
              <a:buClr>
                <a:srgbClr val="FF6600"/>
              </a:buClr>
              <a:buSzPct val="90000"/>
              <a:buFont typeface="+mj-lt"/>
              <a:buAutoNum type="arabicPeriod"/>
            </a:pPr>
            <a:r>
              <a:rPr lang="el-GR" sz="2700" dirty="0" smtClean="0">
                <a:latin typeface="Arial" pitchFamily="34" charset="0"/>
                <a:cs typeface="Arial" pitchFamily="34" charset="0"/>
              </a:rPr>
              <a:t>Περιγραφή εργασίας </a:t>
            </a:r>
          </a:p>
          <a:p>
            <a:pPr marL="514350" indent="-514350">
              <a:spcAft>
                <a:spcPts val="600"/>
              </a:spcAft>
              <a:buClr>
                <a:srgbClr val="FF6600"/>
              </a:buClr>
              <a:buSzPct val="90000"/>
              <a:buFont typeface="+mj-lt"/>
              <a:buAutoNum type="arabicPeriod"/>
            </a:pPr>
            <a:endParaRPr lang="el-GR" sz="2700" dirty="0" smtClean="0">
              <a:latin typeface="Arial" pitchFamily="34" charset="0"/>
              <a:cs typeface="Arial" pitchFamily="34" charset="0"/>
            </a:endParaRPr>
          </a:p>
          <a:p>
            <a:pPr marL="514350" indent="-514350">
              <a:spcAft>
                <a:spcPts val="600"/>
              </a:spcAft>
              <a:buClr>
                <a:srgbClr val="FF6600"/>
              </a:buClr>
              <a:buSzPct val="90000"/>
              <a:buFont typeface="+mj-lt"/>
              <a:buAutoNum type="arabicPeriod"/>
            </a:pPr>
            <a:r>
              <a:rPr lang="el-GR" sz="2700" dirty="0" smtClean="0">
                <a:latin typeface="Arial" pitchFamily="34" charset="0"/>
                <a:cs typeface="Arial" pitchFamily="34" charset="0"/>
              </a:rPr>
              <a:t>Προδιαγραφές ατόμου </a:t>
            </a:r>
          </a:p>
          <a:p>
            <a:pPr marL="514350" indent="-514350">
              <a:spcAft>
                <a:spcPts val="600"/>
              </a:spcAft>
              <a:buClr>
                <a:srgbClr val="FF6600"/>
              </a:buClr>
              <a:buSzPct val="90000"/>
              <a:buFont typeface="+mj-lt"/>
              <a:buAutoNum type="arabicPeriod"/>
            </a:pPr>
            <a:endParaRPr lang="el-GR" sz="2700" dirty="0">
              <a:latin typeface="Arial" pitchFamily="34" charset="0"/>
              <a:cs typeface="Arial" pitchFamily="34" charset="0"/>
            </a:endParaRPr>
          </a:p>
        </p:txBody>
      </p:sp>
      <p:sp>
        <p:nvSpPr>
          <p:cNvPr id="6" name="Footer Placeholder 5"/>
          <p:cNvSpPr>
            <a:spLocks noGrp="1"/>
          </p:cNvSpPr>
          <p:nvPr>
            <p:ph type="ftr" sz="quarter" idx="11"/>
            <p:custDataLst>
              <p:tags r:id="rId5"/>
            </p:custDataLst>
          </p:nvPr>
        </p:nvSpPr>
        <p:spPr/>
        <p:txBody>
          <a:bodyPr/>
          <a:lstStyle/>
          <a:p>
            <a:endParaRPr lang="el-GR"/>
          </a:p>
        </p:txBody>
      </p:sp>
      <p:sp>
        <p:nvSpPr>
          <p:cNvPr id="5" name="Slide Number Placeholder 4"/>
          <p:cNvSpPr>
            <a:spLocks noGrp="1"/>
          </p:cNvSpPr>
          <p:nvPr>
            <p:ph type="sldNum" sz="quarter" idx="12"/>
            <p:custDataLst>
              <p:tags r:id="rId6"/>
            </p:custDataLst>
          </p:nvPr>
        </p:nvSpPr>
        <p:spPr/>
        <p:txBody>
          <a:bodyPr/>
          <a:lstStyle/>
          <a:p>
            <a:fld id="{FF54B3E2-F008-4CCC-A39B-2A5AB36CC58C}" type="slidenum">
              <a:rPr lang="el-GR" smtClean="0"/>
              <a:pPr/>
              <a:t>20</a:t>
            </a:fld>
            <a:endParaRPr lang="el-GR"/>
          </a:p>
        </p:txBody>
      </p:sp>
      <p:pic>
        <p:nvPicPr>
          <p:cNvPr id="7" name="Picture 16" descr="job-descriptions"/>
          <p:cNvPicPr>
            <a:picLocks noChangeAspect="1" noChangeArrowheads="1"/>
          </p:cNvPicPr>
          <p:nvPr>
            <p:custDataLst>
              <p:tags r:id="rId7"/>
            </p:custDataLst>
          </p:nvPr>
        </p:nvPicPr>
        <p:blipFill>
          <a:blip r:embed="rId10" cstate="print"/>
          <a:srcRect/>
          <a:stretch>
            <a:fillRect/>
          </a:stretch>
        </p:blipFill>
        <p:spPr bwMode="auto">
          <a:xfrm>
            <a:off x="5364088" y="1196752"/>
            <a:ext cx="3096766" cy="4104456"/>
          </a:xfrm>
          <a:prstGeom prst="rect">
            <a:avLst/>
          </a:prstGeom>
          <a:noFill/>
          <a:ln w="9525">
            <a:noFill/>
            <a:miter lim="800000"/>
            <a:headEnd/>
            <a:tailEnd/>
          </a:ln>
        </p:spPr>
      </p:pic>
      <p:graphicFrame>
        <p:nvGraphicFramePr>
          <p:cNvPr id="326668" name="Object 12"/>
          <p:cNvGraphicFramePr>
            <a:graphicFrameLocks noChangeAspect="1"/>
          </p:cNvGraphicFramePr>
          <p:nvPr>
            <p:extLst>
              <p:ext uri="{D42A27DB-BD31-4B8C-83A1-F6EECF244321}">
                <p14:modId xmlns:p14="http://schemas.microsoft.com/office/powerpoint/2010/main" xmlns="" val="1234675531"/>
              </p:ext>
            </p:extLst>
          </p:nvPr>
        </p:nvGraphicFramePr>
        <p:xfrm>
          <a:off x="683568" y="3645024"/>
          <a:ext cx="3168352" cy="2592511"/>
        </p:xfrm>
        <a:graphic>
          <a:graphicData uri="http://schemas.openxmlformats.org/presentationml/2006/ole">
            <p:oleObj spid="_x0000_s2071" name="Photo Editor Photo" r:id="rId11" imgW="914286" imgH="914286" progId="">
              <p:embed/>
            </p:oleObj>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3970784" cy="850106"/>
          </a:xfrm>
          <a:solidFill>
            <a:srgbClr val="FF0000"/>
          </a:solidFill>
        </p:spPr>
        <p:txBody>
          <a:bodyPr>
            <a:noAutofit/>
          </a:bodyPr>
          <a:lstStyle/>
          <a:p>
            <a:pPr lvl="3" algn="l" rtl="0">
              <a:spcBef>
                <a:spcPct val="0"/>
              </a:spcBef>
            </a:pPr>
            <a:r>
              <a:rPr lang="el-GR" sz="3000" b="1" dirty="0" smtClean="0">
                <a:solidFill>
                  <a:schemeClr val="bg1"/>
                </a:solidFill>
                <a:latin typeface="Arial" pitchFamily="34" charset="0"/>
                <a:cs typeface="Arial" pitchFamily="34" charset="0"/>
              </a:rPr>
              <a:t>Ομαδική άσκηση  </a:t>
            </a:r>
            <a:endParaRPr lang="el-GR" sz="3000" b="1" dirty="0">
              <a:solidFill>
                <a:schemeClr val="bg1"/>
              </a:solidFill>
              <a:latin typeface="Arial" pitchFamily="34" charset="0"/>
              <a:cs typeface="Arial" pitchFamily="34" charset="0"/>
            </a:endParaRPr>
          </a:p>
        </p:txBody>
      </p:sp>
      <p:sp>
        <p:nvSpPr>
          <p:cNvPr id="6" name="Footer Placeholder 5"/>
          <p:cNvSpPr>
            <a:spLocks noGrp="1"/>
          </p:cNvSpPr>
          <p:nvPr>
            <p:ph type="ftr" sz="quarter" idx="11"/>
            <p:custDataLst>
              <p:tags r:id="rId3"/>
            </p:custDataLst>
          </p:nvPr>
        </p:nvSpPr>
        <p:spPr/>
        <p:txBody>
          <a:bodyPr/>
          <a:lstStyle/>
          <a:p>
            <a:endParaRPr lang="el-GR"/>
          </a:p>
        </p:txBody>
      </p:sp>
      <p:sp>
        <p:nvSpPr>
          <p:cNvPr id="5" name="Slide Number Placeholder 4"/>
          <p:cNvSpPr>
            <a:spLocks noGrp="1"/>
          </p:cNvSpPr>
          <p:nvPr>
            <p:ph type="sldNum" sz="quarter" idx="12"/>
            <p:custDataLst>
              <p:tags r:id="rId4"/>
            </p:custDataLst>
          </p:nvPr>
        </p:nvSpPr>
        <p:spPr/>
        <p:txBody>
          <a:bodyPr/>
          <a:lstStyle/>
          <a:p>
            <a:fld id="{FF54B3E2-F008-4CCC-A39B-2A5AB36CC58C}" type="slidenum">
              <a:rPr lang="el-GR" smtClean="0"/>
              <a:pPr/>
              <a:t>21</a:t>
            </a:fld>
            <a:endParaRPr lang="el-GR"/>
          </a:p>
        </p:txBody>
      </p:sp>
      <p:pic>
        <p:nvPicPr>
          <p:cNvPr id="8" name="Picture 6" descr="j0438650[1]"/>
          <p:cNvPicPr>
            <a:picLocks noChangeAspect="1" noChangeArrowheads="1"/>
          </p:cNvPicPr>
          <p:nvPr>
            <p:custDataLst>
              <p:tags r:id="rId5"/>
            </p:custDataLst>
          </p:nvPr>
        </p:nvPicPr>
        <p:blipFill>
          <a:blip r:embed="rId10" cstate="print"/>
          <a:srcRect/>
          <a:stretch>
            <a:fillRect/>
          </a:stretch>
        </p:blipFill>
        <p:spPr bwMode="auto">
          <a:xfrm>
            <a:off x="5076056" y="836712"/>
            <a:ext cx="3456682" cy="5162146"/>
          </a:xfrm>
          <a:prstGeom prst="rect">
            <a:avLst/>
          </a:prstGeom>
          <a:noFill/>
          <a:ln w="9525">
            <a:noFill/>
            <a:miter lim="800000"/>
            <a:headEnd/>
            <a:tailEnd/>
          </a:ln>
        </p:spPr>
      </p:pic>
      <p:sp>
        <p:nvSpPr>
          <p:cNvPr id="11" name="Round Diagonal Corner Rectangle 10"/>
          <p:cNvSpPr/>
          <p:nvPr>
            <p:custDataLst>
              <p:tags r:id="rId6"/>
            </p:custDataLst>
          </p:nvPr>
        </p:nvSpPr>
        <p:spPr>
          <a:xfrm>
            <a:off x="971600" y="1772816"/>
            <a:ext cx="2160240" cy="720080"/>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700" dirty="0" smtClean="0">
                <a:solidFill>
                  <a:schemeClr val="tx1"/>
                </a:solidFill>
                <a:latin typeface="Arial" pitchFamily="34" charset="0"/>
                <a:cs typeface="Arial" pitchFamily="34" charset="0"/>
              </a:rPr>
              <a:t>Καθήκοντα</a:t>
            </a:r>
            <a:endParaRPr lang="el-GR" sz="2700" dirty="0">
              <a:solidFill>
                <a:schemeClr val="tx1"/>
              </a:solidFill>
              <a:latin typeface="Arial" pitchFamily="34" charset="0"/>
              <a:cs typeface="Arial" pitchFamily="34" charset="0"/>
            </a:endParaRPr>
          </a:p>
        </p:txBody>
      </p:sp>
      <p:sp>
        <p:nvSpPr>
          <p:cNvPr id="12" name="Round Diagonal Corner Rectangle 11"/>
          <p:cNvSpPr/>
          <p:nvPr>
            <p:custDataLst>
              <p:tags r:id="rId7"/>
            </p:custDataLst>
          </p:nvPr>
        </p:nvSpPr>
        <p:spPr>
          <a:xfrm>
            <a:off x="940952" y="4149080"/>
            <a:ext cx="2190887" cy="720080"/>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700" dirty="0" smtClean="0">
                <a:solidFill>
                  <a:schemeClr val="tx1"/>
                </a:solidFill>
                <a:latin typeface="Arial" pitchFamily="34" charset="0"/>
                <a:cs typeface="Arial" pitchFamily="34" charset="0"/>
              </a:rPr>
              <a:t>Προσόντα</a:t>
            </a:r>
            <a:endParaRPr lang="el-GR" sz="2700" dirty="0">
              <a:solidFill>
                <a:schemeClr val="tx1"/>
              </a:solidFill>
              <a:latin typeface="Arial" pitchFamily="34" charset="0"/>
              <a:cs typeface="Arial" pitchFamily="34" charset="0"/>
            </a:endParaRP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9" descr="Clipart - caricature, cartoon, &#10;comic, figure, &#10;personage, character, &#10;role. fotosearch &#10;- search clipart, &#10;illustration, &#10;drawings and vector &#10;eps graphics images"/>
          <p:cNvPicPr>
            <a:picLocks noChangeAspect="1" noChangeArrowheads="1"/>
          </p:cNvPicPr>
          <p:nvPr>
            <p:custDataLst>
              <p:tags r:id="rId2"/>
            </p:custDataLst>
          </p:nvPr>
        </p:nvPicPr>
        <p:blipFill>
          <a:blip r:embed="rId8" cstate="print"/>
          <a:srcRect/>
          <a:stretch>
            <a:fillRect/>
          </a:stretch>
        </p:blipFill>
        <p:spPr bwMode="auto">
          <a:xfrm>
            <a:off x="539552" y="1412776"/>
            <a:ext cx="8208912" cy="4680520"/>
          </a:xfrm>
          <a:prstGeom prst="rect">
            <a:avLst/>
          </a:prstGeom>
          <a:noFill/>
          <a:ln w="9525">
            <a:noFill/>
            <a:miter lim="800000"/>
            <a:headEnd/>
            <a:tailEnd/>
          </a:ln>
        </p:spPr>
      </p:pic>
      <p:sp>
        <p:nvSpPr>
          <p:cNvPr id="2" name="Title 1"/>
          <p:cNvSpPr>
            <a:spLocks noGrp="1"/>
          </p:cNvSpPr>
          <p:nvPr>
            <p:ph type="title"/>
            <p:custDataLst>
              <p:tags r:id="rId3"/>
            </p:custDataLst>
          </p:nvPr>
        </p:nvSpPr>
        <p:spPr>
          <a:xfrm rot="20713409">
            <a:off x="349188" y="1030578"/>
            <a:ext cx="8229600" cy="1143000"/>
          </a:xfrm>
        </p:spPr>
        <p:txBody>
          <a:bodyPr>
            <a:noAutofit/>
          </a:bodyPr>
          <a:lstStyle/>
          <a:p>
            <a:pPr lvl="3" algn="l" rtl="0">
              <a:spcBef>
                <a:spcPct val="0"/>
              </a:spcBef>
            </a:pPr>
            <a:r>
              <a:rPr lang="el-GR" sz="3000" b="1" dirty="0" smtClean="0">
                <a:solidFill>
                  <a:srgbClr val="FF6600"/>
                </a:solidFill>
              </a:rPr>
              <a:t>το πιο </a:t>
            </a:r>
            <a:r>
              <a:rPr lang="el-GR" sz="3000" b="1" u="sng" dirty="0" smtClean="0">
                <a:solidFill>
                  <a:srgbClr val="FF6600"/>
                </a:solidFill>
              </a:rPr>
              <a:t>κατάλληλο</a:t>
            </a:r>
            <a:r>
              <a:rPr lang="el-GR" sz="3000" b="1" dirty="0" smtClean="0">
                <a:solidFill>
                  <a:srgbClr val="FF6600"/>
                </a:solidFill>
              </a:rPr>
              <a:t> άτομο για τη θέση</a:t>
            </a:r>
            <a:r>
              <a:rPr lang="en-GB" sz="3000" b="1" dirty="0" smtClean="0">
                <a:solidFill>
                  <a:srgbClr val="FF6600"/>
                </a:solidFill>
              </a:rPr>
              <a:t>;</a:t>
            </a:r>
            <a:r>
              <a:rPr lang="el-GR" sz="3000" b="1" dirty="0" smtClean="0">
                <a:solidFill>
                  <a:srgbClr val="FF6600"/>
                </a:solidFill>
              </a:rPr>
              <a:t> </a:t>
            </a:r>
            <a:endParaRPr lang="el-GR" sz="3000" b="1" dirty="0">
              <a:solidFill>
                <a:srgbClr val="FF6600"/>
              </a:solidFill>
              <a:latin typeface="Arial" pitchFamily="34" charset="0"/>
              <a:cs typeface="Arial" pitchFamily="34" charset="0"/>
            </a:endParaRPr>
          </a:p>
        </p:txBody>
      </p:sp>
      <p:sp>
        <p:nvSpPr>
          <p:cNvPr id="6" name="Footer Placeholder 5"/>
          <p:cNvSpPr>
            <a:spLocks noGrp="1"/>
          </p:cNvSpPr>
          <p:nvPr>
            <p:ph type="ftr" sz="quarter" idx="11"/>
            <p:custDataLst>
              <p:tags r:id="rId4"/>
            </p:custDataLst>
          </p:nvPr>
        </p:nvSpPr>
        <p:spPr/>
        <p:txBody>
          <a:bodyPr/>
          <a:lstStyle/>
          <a:p>
            <a:endParaRPr lang="el-GR"/>
          </a:p>
        </p:txBody>
      </p:sp>
      <p:sp>
        <p:nvSpPr>
          <p:cNvPr id="5" name="Slide Number Placeholder 4"/>
          <p:cNvSpPr>
            <a:spLocks noGrp="1"/>
          </p:cNvSpPr>
          <p:nvPr>
            <p:ph type="sldNum" sz="quarter" idx="12"/>
            <p:custDataLst>
              <p:tags r:id="rId5"/>
            </p:custDataLst>
          </p:nvPr>
        </p:nvSpPr>
        <p:spPr/>
        <p:txBody>
          <a:bodyPr/>
          <a:lstStyle/>
          <a:p>
            <a:fld id="{FF54B3E2-F008-4CCC-A39B-2A5AB36CC58C}" type="slidenum">
              <a:rPr lang="el-GR" smtClean="0"/>
              <a:pPr/>
              <a:t>22</a:t>
            </a:fld>
            <a:endParaRPr lang="el-G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previews.123rf.com/images/harishmarnad/harishmarnad1303/harishmarnad130300008/18562500-Concept-Illustration-of-Best-Choice-Row-of-candidates-or-employers-or-people-with-a-single-candidate-Stock-Vector.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171400"/>
            <a:ext cx="9144000" cy="70294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custDataLst>
              <p:tags r:id="rId2"/>
            </p:custDataLst>
          </p:nvPr>
        </p:nvSpPr>
        <p:spPr/>
        <p:txBody>
          <a:bodyPr>
            <a:noAutofit/>
          </a:bodyPr>
          <a:lstStyle/>
          <a:p>
            <a:pPr lvl="3" algn="l" rtl="0">
              <a:spcBef>
                <a:spcPct val="0"/>
              </a:spcBef>
            </a:pPr>
            <a:r>
              <a:rPr lang="el-GR" sz="3000" b="1" dirty="0" smtClean="0">
                <a:solidFill>
                  <a:schemeClr val="tx1"/>
                </a:solidFill>
                <a:latin typeface="Arial" pitchFamily="34" charset="0"/>
                <a:cs typeface="Arial" pitchFamily="34" charset="0"/>
              </a:rPr>
              <a:t>Καταλληλότητα</a:t>
            </a:r>
            <a:r>
              <a:rPr lang="el-GR" sz="3000" b="1" dirty="0" smtClean="0">
                <a:solidFill>
                  <a:srgbClr val="FF6600"/>
                </a:solidFill>
                <a:latin typeface="Arial" pitchFamily="34" charset="0"/>
                <a:cs typeface="Arial" pitchFamily="34" charset="0"/>
              </a:rPr>
              <a:t> </a:t>
            </a:r>
            <a:endParaRPr lang="el-GR" sz="3000" b="1" dirty="0">
              <a:solidFill>
                <a:srgbClr val="FF6600"/>
              </a:solidFill>
              <a:latin typeface="Arial" pitchFamily="34" charset="0"/>
              <a:cs typeface="Arial" pitchFamily="34" charset="0"/>
            </a:endParaRPr>
          </a:p>
        </p:txBody>
      </p:sp>
      <p:sp>
        <p:nvSpPr>
          <p:cNvPr id="6" name="Footer Placeholder 5"/>
          <p:cNvSpPr>
            <a:spLocks noGrp="1"/>
          </p:cNvSpPr>
          <p:nvPr>
            <p:ph type="ftr" sz="quarter" idx="11"/>
            <p:custDataLst>
              <p:tags r:id="rId3"/>
            </p:custDataLst>
          </p:nvPr>
        </p:nvSpPr>
        <p:spPr/>
        <p:txBody>
          <a:bodyPr/>
          <a:lstStyle/>
          <a:p>
            <a:endParaRPr lang="el-GR"/>
          </a:p>
        </p:txBody>
      </p:sp>
      <p:sp>
        <p:nvSpPr>
          <p:cNvPr id="5" name="Slide Number Placeholder 4"/>
          <p:cNvSpPr>
            <a:spLocks noGrp="1"/>
          </p:cNvSpPr>
          <p:nvPr>
            <p:ph type="sldNum" sz="quarter" idx="12"/>
            <p:custDataLst>
              <p:tags r:id="rId4"/>
            </p:custDataLst>
          </p:nvPr>
        </p:nvSpPr>
        <p:spPr/>
        <p:txBody>
          <a:bodyPr/>
          <a:lstStyle/>
          <a:p>
            <a:fld id="{FF54B3E2-F008-4CCC-A39B-2A5AB36CC58C}" type="slidenum">
              <a:rPr lang="el-GR" smtClean="0"/>
              <a:pPr/>
              <a:t>23</a:t>
            </a:fld>
            <a:endParaRPr lang="el-GR"/>
          </a:p>
        </p:txBody>
      </p:sp>
      <p:sp>
        <p:nvSpPr>
          <p:cNvPr id="4" name="Rectangle 3"/>
          <p:cNvSpPr/>
          <p:nvPr/>
        </p:nvSpPr>
        <p:spPr>
          <a:xfrm>
            <a:off x="5076056" y="4149080"/>
            <a:ext cx="4176464" cy="2785378"/>
          </a:xfrm>
          <a:prstGeom prst="rect">
            <a:avLst/>
          </a:prstGeom>
        </p:spPr>
        <p:txBody>
          <a:bodyPr wrap="square">
            <a:spAutoFit/>
          </a:bodyPr>
          <a:lstStyle/>
          <a:p>
            <a:pPr marL="457200" indent="-457200">
              <a:spcBef>
                <a:spcPts val="600"/>
              </a:spcBef>
              <a:spcAft>
                <a:spcPts val="600"/>
              </a:spcAft>
              <a:buClr>
                <a:srgbClr val="C00000"/>
              </a:buClr>
              <a:buSzPct val="92000"/>
              <a:buFont typeface="+mj-lt"/>
              <a:buAutoNum type="arabicPeriod"/>
            </a:pPr>
            <a:r>
              <a:rPr lang="el-GR" sz="2700" dirty="0">
                <a:latin typeface="Arial" pitchFamily="34" charset="0"/>
                <a:cs typeface="Arial" pitchFamily="34" charset="0"/>
              </a:rPr>
              <a:t>Γνώσεις και ικανότητες </a:t>
            </a:r>
          </a:p>
          <a:p>
            <a:pPr marL="457200" indent="-457200">
              <a:spcBef>
                <a:spcPts val="600"/>
              </a:spcBef>
              <a:spcAft>
                <a:spcPts val="600"/>
              </a:spcAft>
              <a:buClr>
                <a:srgbClr val="C00000"/>
              </a:buClr>
              <a:buSzPct val="92000"/>
              <a:buFont typeface="+mj-lt"/>
              <a:buAutoNum type="arabicPeriod"/>
            </a:pPr>
            <a:r>
              <a:rPr lang="el-GR" sz="2700" dirty="0">
                <a:latin typeface="Arial" pitchFamily="34" charset="0"/>
                <a:cs typeface="Arial" pitchFamily="34" charset="0"/>
              </a:rPr>
              <a:t>Προσωπικότητα </a:t>
            </a:r>
          </a:p>
          <a:p>
            <a:pPr marL="457200" indent="-457200">
              <a:spcBef>
                <a:spcPts val="600"/>
              </a:spcBef>
              <a:spcAft>
                <a:spcPts val="600"/>
              </a:spcAft>
              <a:buClr>
                <a:srgbClr val="C00000"/>
              </a:buClr>
              <a:buSzPct val="92000"/>
              <a:buFont typeface="+mj-lt"/>
              <a:buAutoNum type="arabicPeriod"/>
            </a:pPr>
            <a:r>
              <a:rPr lang="el-GR" sz="2700" dirty="0">
                <a:latin typeface="Arial" pitchFamily="34" charset="0"/>
                <a:cs typeface="Arial" pitchFamily="34" charset="0"/>
              </a:rPr>
              <a:t>Παρακίνηση – Κίνητρα  </a:t>
            </a:r>
          </a:p>
          <a:p>
            <a:pPr marL="457200" indent="-457200">
              <a:spcBef>
                <a:spcPts val="600"/>
              </a:spcBef>
              <a:spcAft>
                <a:spcPts val="600"/>
              </a:spcAft>
              <a:buClr>
                <a:srgbClr val="C00000"/>
              </a:buClr>
              <a:buSzPct val="92000"/>
              <a:buFont typeface="+mj-lt"/>
              <a:buAutoNum type="arabicPeriod"/>
            </a:pPr>
            <a:r>
              <a:rPr lang="el-GR" sz="2700" dirty="0">
                <a:latin typeface="Arial" pitchFamily="34" charset="0"/>
                <a:cs typeface="Arial" pitchFamily="34" charset="0"/>
              </a:rPr>
              <a:t>Προσαρμοστικότητα </a:t>
            </a:r>
          </a:p>
          <a:p>
            <a:pPr marL="457200" indent="-457200">
              <a:spcBef>
                <a:spcPts val="600"/>
              </a:spcBef>
              <a:spcAft>
                <a:spcPts val="600"/>
              </a:spcAft>
              <a:buClr>
                <a:srgbClr val="C00000"/>
              </a:buClr>
              <a:buSzPct val="92000"/>
              <a:buFont typeface="+mj-lt"/>
              <a:buAutoNum type="arabicPeriod"/>
            </a:pPr>
            <a:r>
              <a:rPr lang="el-GR" sz="2700" dirty="0">
                <a:latin typeface="Arial" pitchFamily="34" charset="0"/>
                <a:cs typeface="Arial" pitchFamily="34" charset="0"/>
              </a:rPr>
              <a:t>Προοπτική     </a:t>
            </a: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Autofit/>
          </a:bodyPr>
          <a:lstStyle/>
          <a:p>
            <a:pPr lvl="3" algn="l" rtl="0">
              <a:spcBef>
                <a:spcPct val="0"/>
              </a:spcBef>
            </a:pPr>
            <a:r>
              <a:rPr lang="el-GR" sz="3000" b="1" dirty="0" smtClean="0">
                <a:solidFill>
                  <a:srgbClr val="FF6600"/>
                </a:solidFill>
                <a:latin typeface="Arial" pitchFamily="34" charset="0"/>
                <a:cs typeface="Arial" pitchFamily="34" charset="0"/>
              </a:rPr>
              <a:t>Δομή συνέντευξης επιλογής </a:t>
            </a:r>
            <a:endParaRPr lang="el-GR" sz="3000" b="1" dirty="0">
              <a:solidFill>
                <a:srgbClr val="FF6600"/>
              </a:solidFill>
              <a:latin typeface="Arial" pitchFamily="34" charset="0"/>
              <a:cs typeface="Arial" pitchFamily="34" charset="0"/>
            </a:endParaRPr>
          </a:p>
        </p:txBody>
      </p:sp>
      <p:sp>
        <p:nvSpPr>
          <p:cNvPr id="6" name="Footer Placeholder 5"/>
          <p:cNvSpPr>
            <a:spLocks noGrp="1"/>
          </p:cNvSpPr>
          <p:nvPr>
            <p:ph type="ftr" sz="quarter" idx="11"/>
            <p:custDataLst>
              <p:tags r:id="rId3"/>
            </p:custDataLst>
          </p:nvPr>
        </p:nvSpPr>
        <p:spPr/>
        <p:txBody>
          <a:bodyPr/>
          <a:lstStyle/>
          <a:p>
            <a:endParaRPr lang="el-GR"/>
          </a:p>
        </p:txBody>
      </p:sp>
      <p:sp>
        <p:nvSpPr>
          <p:cNvPr id="5" name="Slide Number Placeholder 4"/>
          <p:cNvSpPr>
            <a:spLocks noGrp="1"/>
          </p:cNvSpPr>
          <p:nvPr>
            <p:ph type="sldNum" sz="quarter" idx="12"/>
            <p:custDataLst>
              <p:tags r:id="rId4"/>
            </p:custDataLst>
          </p:nvPr>
        </p:nvSpPr>
        <p:spPr/>
        <p:txBody>
          <a:bodyPr/>
          <a:lstStyle/>
          <a:p>
            <a:fld id="{FF54B3E2-F008-4CCC-A39B-2A5AB36CC58C}" type="slidenum">
              <a:rPr lang="el-GR" smtClean="0"/>
              <a:pPr/>
              <a:t>24</a:t>
            </a:fld>
            <a:endParaRPr lang="el-GR"/>
          </a:p>
        </p:txBody>
      </p:sp>
      <p:graphicFrame>
        <p:nvGraphicFramePr>
          <p:cNvPr id="7" name="Table 6"/>
          <p:cNvGraphicFramePr>
            <a:graphicFrameLocks noGrp="1"/>
          </p:cNvGraphicFramePr>
          <p:nvPr/>
        </p:nvGraphicFramePr>
        <p:xfrm>
          <a:off x="539552" y="1556792"/>
          <a:ext cx="8352928" cy="4692541"/>
        </p:xfrm>
        <a:graphic>
          <a:graphicData uri="http://schemas.openxmlformats.org/drawingml/2006/table">
            <a:tbl>
              <a:tblPr/>
              <a:tblGrid>
                <a:gridCol w="1538697"/>
                <a:gridCol w="3357847"/>
                <a:gridCol w="3456384"/>
              </a:tblGrid>
              <a:tr h="232229">
                <a:tc>
                  <a:txBody>
                    <a:bodyPr/>
                    <a:lstStyle/>
                    <a:p>
                      <a:pPr algn="just">
                        <a:lnSpc>
                          <a:spcPct val="115000"/>
                        </a:lnSpc>
                        <a:spcAft>
                          <a:spcPts val="0"/>
                        </a:spcAft>
                      </a:pPr>
                      <a:r>
                        <a:rPr lang="el-GR" sz="1800" b="1" dirty="0">
                          <a:latin typeface="Arial"/>
                          <a:ea typeface="Times New Roman"/>
                          <a:cs typeface="Times New Roman"/>
                        </a:rPr>
                        <a:t>ΣΤΑΔΙΟ</a:t>
                      </a:r>
                      <a:endParaRPr lang="el-GR" sz="1200" dirty="0">
                        <a:latin typeface="Arial"/>
                        <a:ea typeface="Times New Roman"/>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just">
                        <a:lnSpc>
                          <a:spcPct val="115000"/>
                        </a:lnSpc>
                        <a:spcAft>
                          <a:spcPts val="0"/>
                        </a:spcAft>
                      </a:pPr>
                      <a:r>
                        <a:rPr lang="el-GR" sz="1800" b="1" dirty="0">
                          <a:latin typeface="Arial"/>
                          <a:ea typeface="Times New Roman"/>
                          <a:cs typeface="Times New Roman"/>
                        </a:rPr>
                        <a:t>ΣΚΟΠΟΣ</a:t>
                      </a:r>
                      <a:endParaRPr lang="el-GR" sz="1200" dirty="0">
                        <a:latin typeface="Arial"/>
                        <a:ea typeface="Times New Roman"/>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just">
                        <a:lnSpc>
                          <a:spcPct val="115000"/>
                        </a:lnSpc>
                        <a:spcAft>
                          <a:spcPts val="0"/>
                        </a:spcAft>
                      </a:pPr>
                      <a:r>
                        <a:rPr lang="el-GR" sz="1800" b="1" dirty="0">
                          <a:latin typeface="Arial"/>
                          <a:ea typeface="Times New Roman"/>
                          <a:cs typeface="Times New Roman"/>
                        </a:rPr>
                        <a:t>ΕΝΕΡΓΕΙΕΣ</a:t>
                      </a:r>
                      <a:endParaRPr lang="el-GR" sz="1200" dirty="0">
                        <a:latin typeface="Arial"/>
                        <a:ea typeface="Times New Roman"/>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547396">
                <a:tc>
                  <a:txBody>
                    <a:bodyPr/>
                    <a:lstStyle/>
                    <a:p>
                      <a:pPr algn="just">
                        <a:lnSpc>
                          <a:spcPct val="115000"/>
                        </a:lnSpc>
                        <a:spcAft>
                          <a:spcPts val="0"/>
                        </a:spcAft>
                      </a:pPr>
                      <a:endParaRPr lang="el-GR" sz="1800" b="1" dirty="0">
                        <a:latin typeface="Arial"/>
                        <a:ea typeface="Times New Roman"/>
                        <a:cs typeface="Times New Roman"/>
                      </a:endParaRPr>
                    </a:p>
                    <a:p>
                      <a:pPr algn="just">
                        <a:lnSpc>
                          <a:spcPct val="115000"/>
                        </a:lnSpc>
                        <a:spcAft>
                          <a:spcPts val="0"/>
                        </a:spcAft>
                      </a:pPr>
                      <a:r>
                        <a:rPr lang="el-GR" sz="1800" b="1" dirty="0">
                          <a:latin typeface="Arial"/>
                          <a:ea typeface="Times New Roman"/>
                          <a:cs typeface="Times New Roman"/>
                        </a:rPr>
                        <a:t>ΑΝΟΙΓΜΑ </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0000"/>
                        </a:lnSpc>
                        <a:spcAft>
                          <a:spcPts val="0"/>
                        </a:spcAft>
                      </a:pPr>
                      <a:endParaRPr lang="el-GR" sz="1800" b="0" dirty="0">
                        <a:latin typeface="Arial"/>
                        <a:ea typeface="Times New Roman"/>
                        <a:cs typeface="Times New Roman"/>
                      </a:endParaRPr>
                    </a:p>
                    <a:p>
                      <a:pPr algn="l">
                        <a:lnSpc>
                          <a:spcPct val="100000"/>
                        </a:lnSpc>
                        <a:spcAft>
                          <a:spcPts val="0"/>
                        </a:spcAft>
                      </a:pPr>
                      <a:r>
                        <a:rPr lang="el-GR" sz="1800" b="0" dirty="0">
                          <a:latin typeface="Arial"/>
                          <a:ea typeface="Times New Roman"/>
                          <a:cs typeface="Times New Roman"/>
                        </a:rPr>
                        <a:t>Προσαρμογή και εξοικείωση  </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0000"/>
                        </a:lnSpc>
                        <a:spcAft>
                          <a:spcPts val="0"/>
                        </a:spcAft>
                      </a:pPr>
                      <a:r>
                        <a:rPr lang="el-GR" sz="1800" b="0" dirty="0">
                          <a:latin typeface="Arial"/>
                          <a:ea typeface="Times New Roman"/>
                          <a:cs typeface="Times New Roman"/>
                        </a:rPr>
                        <a:t>Γνωριμία με υποψήφιο και επεξήγηση της διαδικασίας </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47396">
                <a:tc rowSpan="3">
                  <a:txBody>
                    <a:bodyPr/>
                    <a:lstStyle/>
                    <a:p>
                      <a:pPr algn="just">
                        <a:lnSpc>
                          <a:spcPct val="115000"/>
                        </a:lnSpc>
                        <a:spcAft>
                          <a:spcPts val="0"/>
                        </a:spcAft>
                      </a:pPr>
                      <a:endParaRPr lang="el-GR" sz="1800" b="1" dirty="0">
                        <a:latin typeface="Arial"/>
                        <a:ea typeface="Times New Roman"/>
                        <a:cs typeface="Times New Roman"/>
                      </a:endParaRPr>
                    </a:p>
                    <a:p>
                      <a:pPr algn="just">
                        <a:lnSpc>
                          <a:spcPct val="115000"/>
                        </a:lnSpc>
                        <a:spcAft>
                          <a:spcPts val="0"/>
                        </a:spcAft>
                      </a:pPr>
                      <a:endParaRPr lang="el-GR" sz="1800" b="1" dirty="0" smtClean="0">
                        <a:solidFill>
                          <a:srgbClr val="FF0000"/>
                        </a:solidFill>
                        <a:latin typeface="Arial"/>
                        <a:ea typeface="Times New Roman"/>
                        <a:cs typeface="Times New Roman"/>
                      </a:endParaRPr>
                    </a:p>
                    <a:p>
                      <a:pPr algn="just">
                        <a:lnSpc>
                          <a:spcPct val="115000"/>
                        </a:lnSpc>
                        <a:spcAft>
                          <a:spcPts val="0"/>
                        </a:spcAft>
                      </a:pPr>
                      <a:r>
                        <a:rPr lang="el-GR" sz="1800" b="1" dirty="0" smtClean="0">
                          <a:solidFill>
                            <a:schemeClr val="tx1"/>
                          </a:solidFill>
                          <a:latin typeface="Arial"/>
                          <a:ea typeface="Times New Roman"/>
                          <a:cs typeface="Times New Roman"/>
                        </a:rPr>
                        <a:t>ΚΥΡΙΩΣ </a:t>
                      </a:r>
                      <a:r>
                        <a:rPr lang="el-GR" sz="1800" b="1" dirty="0">
                          <a:solidFill>
                            <a:schemeClr val="tx1"/>
                          </a:solidFill>
                          <a:latin typeface="Arial"/>
                          <a:ea typeface="Times New Roman"/>
                          <a:cs typeface="Times New Roman"/>
                        </a:rPr>
                        <a:t>ΜΕΡΟΣ</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0000"/>
                        </a:lnSpc>
                        <a:spcAft>
                          <a:spcPts val="0"/>
                        </a:spcAft>
                      </a:pPr>
                      <a:r>
                        <a:rPr lang="el-GR" sz="1800" b="0" dirty="0">
                          <a:latin typeface="Arial"/>
                          <a:ea typeface="Times New Roman"/>
                          <a:cs typeface="Times New Roman"/>
                        </a:rPr>
                        <a:t>Συλλογή των απαιτούμενων </a:t>
                      </a:r>
                      <a:r>
                        <a:rPr lang="el-GR" sz="1800" b="0" dirty="0" smtClean="0">
                          <a:latin typeface="Arial"/>
                          <a:ea typeface="Times New Roman"/>
                          <a:cs typeface="Times New Roman"/>
                        </a:rPr>
                        <a:t>πληροφοριών για τον</a:t>
                      </a:r>
                      <a:r>
                        <a:rPr lang="el-GR" sz="1800" b="0" baseline="0" dirty="0" smtClean="0">
                          <a:latin typeface="Arial"/>
                          <a:ea typeface="Times New Roman"/>
                          <a:cs typeface="Times New Roman"/>
                        </a:rPr>
                        <a:t> / την Υποψήφιο / α</a:t>
                      </a:r>
                      <a:endParaRPr lang="el-GR" sz="1800" b="0" dirty="0">
                        <a:latin typeface="Arial"/>
                        <a:ea typeface="Times New Roman"/>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0000"/>
                        </a:lnSpc>
                        <a:spcAft>
                          <a:spcPts val="0"/>
                        </a:spcAft>
                      </a:pPr>
                      <a:r>
                        <a:rPr lang="el-GR" sz="1800" b="0" dirty="0">
                          <a:latin typeface="Arial"/>
                          <a:ea typeface="Times New Roman"/>
                          <a:cs typeface="Times New Roman"/>
                        </a:rPr>
                        <a:t>Ανασκόπηση Βιογραφικού</a:t>
                      </a:r>
                    </a:p>
                    <a:p>
                      <a:pPr algn="l">
                        <a:lnSpc>
                          <a:spcPct val="100000"/>
                        </a:lnSpc>
                        <a:spcAft>
                          <a:spcPts val="0"/>
                        </a:spcAft>
                      </a:pPr>
                      <a:r>
                        <a:rPr lang="el-GR" sz="1800" b="1" dirty="0" smtClean="0">
                          <a:latin typeface="Arial"/>
                          <a:ea typeface="Times New Roman"/>
                          <a:cs typeface="Times New Roman"/>
                        </a:rPr>
                        <a:t>Ερωτήσεις</a:t>
                      </a:r>
                    </a:p>
                    <a:p>
                      <a:pPr algn="l">
                        <a:lnSpc>
                          <a:spcPct val="100000"/>
                        </a:lnSpc>
                        <a:spcAft>
                          <a:spcPts val="0"/>
                        </a:spcAft>
                      </a:pPr>
                      <a:r>
                        <a:rPr lang="el-GR" sz="1800" b="0" dirty="0" smtClean="0">
                          <a:latin typeface="Arial"/>
                          <a:ea typeface="Times New Roman"/>
                          <a:cs typeface="Times New Roman"/>
                        </a:rPr>
                        <a:t>Ακρόαση</a:t>
                      </a:r>
                      <a:endParaRPr lang="el-GR" sz="1800" b="0" dirty="0">
                        <a:latin typeface="Arial"/>
                        <a:ea typeface="Times New Roman"/>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29861">
                <a:tc vMerge="1">
                  <a:txBody>
                    <a:bodyPr/>
                    <a:lstStyle/>
                    <a:p>
                      <a:endParaRPr lang="el-G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0" dirty="0" smtClean="0">
                          <a:latin typeface="Arial"/>
                          <a:ea typeface="Times New Roman"/>
                          <a:cs typeface="Times New Roman"/>
                        </a:rPr>
                        <a:t>Ενημέρωση</a:t>
                      </a:r>
                      <a:r>
                        <a:rPr lang="el-GR" sz="1800" b="0" baseline="0" dirty="0" smtClean="0">
                          <a:latin typeface="Arial"/>
                          <a:ea typeface="Times New Roman"/>
                          <a:cs typeface="Times New Roman"/>
                        </a:rPr>
                        <a:t> υποψηφίου </a:t>
                      </a:r>
                      <a:r>
                        <a:rPr lang="el-GR" sz="1800" b="0" dirty="0" smtClean="0">
                          <a:latin typeface="Arial"/>
                          <a:ea typeface="Times New Roman"/>
                          <a:cs typeface="Times New Roman"/>
                        </a:rPr>
                        <a:t>από τον Αξιολογητή</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0000"/>
                        </a:lnSpc>
                        <a:spcAft>
                          <a:spcPts val="0"/>
                        </a:spcAft>
                      </a:pPr>
                      <a:r>
                        <a:rPr lang="el-GR" sz="1800" b="0" dirty="0" smtClean="0">
                          <a:latin typeface="Arial"/>
                          <a:ea typeface="Times New Roman"/>
                          <a:cs typeface="Times New Roman"/>
                        </a:rPr>
                        <a:t>Παροχή πληροφοριών για τη θέση και τον οργανισμό</a:t>
                      </a:r>
                      <a:endParaRPr lang="el-GR" sz="1800" b="0" dirty="0">
                        <a:latin typeface="Arial"/>
                        <a:ea typeface="Times New Roman"/>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47396">
                <a:tc vMerge="1">
                  <a:txBody>
                    <a:bodyPr/>
                    <a:lstStyle/>
                    <a:p>
                      <a:endParaRPr lang="el-GR"/>
                    </a:p>
                  </a:txBody>
                  <a:tcPr/>
                </a:tc>
                <a:tc>
                  <a:txBody>
                    <a:bodyPr/>
                    <a:lstStyle/>
                    <a:p>
                      <a:pPr algn="l">
                        <a:lnSpc>
                          <a:spcPct val="100000"/>
                        </a:lnSpc>
                        <a:spcAft>
                          <a:spcPts val="0"/>
                        </a:spcAft>
                      </a:pPr>
                      <a:r>
                        <a:rPr lang="el-GR" sz="1800" b="0" dirty="0" smtClean="0">
                          <a:latin typeface="Arial"/>
                          <a:ea typeface="Times New Roman"/>
                          <a:cs typeface="Times New Roman"/>
                        </a:rPr>
                        <a:t>Αμφίδρομη επικοινωνία</a:t>
                      </a:r>
                      <a:endParaRPr lang="el-GR" sz="1800" b="0" dirty="0">
                        <a:latin typeface="Arial"/>
                        <a:ea typeface="Times New Roman"/>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0000"/>
                        </a:lnSpc>
                        <a:spcAft>
                          <a:spcPts val="0"/>
                        </a:spcAft>
                      </a:pPr>
                      <a:r>
                        <a:rPr lang="el-GR" sz="1800" b="0" dirty="0" smtClean="0">
                          <a:latin typeface="Arial"/>
                          <a:ea typeface="Times New Roman"/>
                          <a:cs typeface="Times New Roman"/>
                        </a:rPr>
                        <a:t>Υποβολή ερωτήσεων από τον Υποψήφιο</a:t>
                      </a:r>
                      <a:endParaRPr lang="el-GR" sz="1800" b="0" dirty="0">
                        <a:latin typeface="Arial"/>
                        <a:ea typeface="Times New Roman"/>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47396">
                <a:tc>
                  <a:txBody>
                    <a:bodyPr/>
                    <a:lstStyle/>
                    <a:p>
                      <a:pPr algn="just">
                        <a:lnSpc>
                          <a:spcPct val="115000"/>
                        </a:lnSpc>
                        <a:spcAft>
                          <a:spcPts val="0"/>
                        </a:spcAft>
                      </a:pPr>
                      <a:r>
                        <a:rPr lang="el-GR" sz="1800" b="1" dirty="0" smtClean="0">
                          <a:latin typeface="Arial"/>
                          <a:ea typeface="Times New Roman"/>
                          <a:cs typeface="Times New Roman"/>
                        </a:rPr>
                        <a:t>ΚΛΕΙΣΙΜΟ</a:t>
                      </a:r>
                      <a:endParaRPr lang="el-GR" sz="1800" b="1" dirty="0">
                        <a:latin typeface="Arial"/>
                        <a:ea typeface="Times New Roman"/>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0000"/>
                        </a:lnSpc>
                        <a:spcAft>
                          <a:spcPts val="0"/>
                        </a:spcAft>
                      </a:pPr>
                      <a:r>
                        <a:rPr lang="el-GR" sz="1800" b="0" dirty="0" smtClean="0">
                          <a:latin typeface="Arial"/>
                          <a:ea typeface="Times New Roman"/>
                          <a:cs typeface="Times New Roman"/>
                        </a:rPr>
                        <a:t>Ενημέρωση </a:t>
                      </a:r>
                      <a:r>
                        <a:rPr lang="el-GR" sz="1800" b="0" dirty="0">
                          <a:latin typeface="Arial"/>
                          <a:ea typeface="Times New Roman"/>
                          <a:cs typeface="Times New Roman"/>
                        </a:rPr>
                        <a:t>για τη διαδικασία</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0000"/>
                        </a:lnSpc>
                        <a:spcAft>
                          <a:spcPts val="0"/>
                        </a:spcAft>
                      </a:pPr>
                      <a:r>
                        <a:rPr lang="el-GR" sz="1800" b="0" dirty="0" smtClean="0">
                          <a:latin typeface="Arial"/>
                          <a:ea typeface="Times New Roman"/>
                          <a:cs typeface="Times New Roman"/>
                        </a:rPr>
                        <a:t>Κάρτα </a:t>
                      </a:r>
                      <a:r>
                        <a:rPr lang="el-GR" sz="1800" b="0" dirty="0">
                          <a:latin typeface="Arial"/>
                          <a:ea typeface="Times New Roman"/>
                          <a:cs typeface="Times New Roman"/>
                        </a:rPr>
                        <a:t>και χαιρετισμός </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912327">
                <a:tc>
                  <a:txBody>
                    <a:bodyPr/>
                    <a:lstStyle/>
                    <a:p>
                      <a:pPr algn="just">
                        <a:lnSpc>
                          <a:spcPct val="115000"/>
                        </a:lnSpc>
                        <a:spcAft>
                          <a:spcPts val="0"/>
                        </a:spcAft>
                      </a:pPr>
                      <a:endParaRPr lang="el-GR" sz="1800" b="1" dirty="0">
                        <a:latin typeface="Arial"/>
                        <a:ea typeface="Times New Roman"/>
                        <a:cs typeface="Times New Roman"/>
                      </a:endParaRPr>
                    </a:p>
                    <a:p>
                      <a:pPr algn="just">
                        <a:lnSpc>
                          <a:spcPct val="115000"/>
                        </a:lnSpc>
                        <a:spcAft>
                          <a:spcPts val="0"/>
                        </a:spcAft>
                      </a:pPr>
                      <a:r>
                        <a:rPr lang="el-GR" sz="1800" b="1" dirty="0" smtClean="0">
                          <a:latin typeface="Arial"/>
                          <a:ea typeface="Times New Roman"/>
                          <a:cs typeface="Times New Roman"/>
                        </a:rPr>
                        <a:t>ΜΕΤΑ</a:t>
                      </a:r>
                      <a:endParaRPr lang="el-GR" sz="1800" b="1" dirty="0">
                        <a:latin typeface="Arial"/>
                        <a:ea typeface="Times New Roman"/>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0000"/>
                        </a:lnSpc>
                        <a:spcAft>
                          <a:spcPts val="0"/>
                        </a:spcAft>
                      </a:pPr>
                      <a:endParaRPr lang="el-GR" sz="1800" b="0" dirty="0">
                        <a:latin typeface="Arial"/>
                        <a:ea typeface="Times New Roman"/>
                        <a:cs typeface="Times New Roman"/>
                      </a:endParaRPr>
                    </a:p>
                    <a:p>
                      <a:pPr algn="l">
                        <a:lnSpc>
                          <a:spcPct val="100000"/>
                        </a:lnSpc>
                        <a:spcAft>
                          <a:spcPts val="0"/>
                        </a:spcAft>
                      </a:pPr>
                      <a:r>
                        <a:rPr lang="el-GR" sz="1800" b="0" dirty="0">
                          <a:latin typeface="Arial"/>
                          <a:ea typeface="Times New Roman"/>
                          <a:cs typeface="Times New Roman"/>
                        </a:rPr>
                        <a:t>Αξιολόγηση και ενημέρωση  </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0000"/>
                        </a:lnSpc>
                        <a:spcAft>
                          <a:spcPts val="0"/>
                        </a:spcAft>
                      </a:pPr>
                      <a:r>
                        <a:rPr lang="el-GR" sz="1800" b="0" dirty="0">
                          <a:latin typeface="Arial"/>
                          <a:ea typeface="Times New Roman"/>
                          <a:cs typeface="Times New Roman"/>
                        </a:rPr>
                        <a:t>Συμπλήρωση εντύπου αξιολόγησης </a:t>
                      </a:r>
                    </a:p>
                    <a:p>
                      <a:pPr algn="l">
                        <a:lnSpc>
                          <a:spcPct val="100000"/>
                        </a:lnSpc>
                        <a:spcAft>
                          <a:spcPts val="0"/>
                        </a:spcAft>
                      </a:pPr>
                      <a:r>
                        <a:rPr lang="el-GR" sz="1800" b="0" dirty="0">
                          <a:latin typeface="Arial"/>
                          <a:ea typeface="Times New Roman"/>
                          <a:cs typeface="Times New Roman"/>
                        </a:rPr>
                        <a:t>Ενημέρωση υποψηφίου για το αποτέλεσμα της διαδικασίας </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0" y="5439"/>
            <a:ext cx="4860032" cy="706090"/>
          </a:xfrm>
          <a:solidFill>
            <a:srgbClr val="FF6600"/>
          </a:solidFill>
        </p:spPr>
        <p:txBody>
          <a:bodyPr>
            <a:noAutofit/>
          </a:bodyPr>
          <a:lstStyle/>
          <a:p>
            <a:pPr lvl="3" algn="l" rtl="0">
              <a:spcBef>
                <a:spcPct val="0"/>
              </a:spcBef>
            </a:pPr>
            <a:r>
              <a:rPr lang="el-GR" sz="3000" b="1" dirty="0" smtClean="0">
                <a:solidFill>
                  <a:schemeClr val="bg1"/>
                </a:solidFill>
                <a:latin typeface="Arial" pitchFamily="34" charset="0"/>
                <a:cs typeface="Arial" pitchFamily="34" charset="0"/>
              </a:rPr>
              <a:t>Ερωτήσεις συνέντευξης   </a:t>
            </a:r>
            <a:endParaRPr lang="el-GR" sz="3000" b="1" dirty="0">
              <a:solidFill>
                <a:schemeClr val="bg1"/>
              </a:solidFill>
              <a:latin typeface="Arial" pitchFamily="34" charset="0"/>
              <a:cs typeface="Arial" pitchFamily="34" charset="0"/>
            </a:endParaRPr>
          </a:p>
        </p:txBody>
      </p:sp>
      <p:sp>
        <p:nvSpPr>
          <p:cNvPr id="3" name="Content Placeholder 2"/>
          <p:cNvSpPr>
            <a:spLocks noGrp="1"/>
          </p:cNvSpPr>
          <p:nvPr>
            <p:ph sz="half" idx="1"/>
            <p:custDataLst>
              <p:tags r:id="rId3"/>
            </p:custDataLst>
          </p:nvPr>
        </p:nvSpPr>
        <p:spPr/>
        <p:txBody>
          <a:bodyPr>
            <a:normAutofit/>
          </a:bodyPr>
          <a:lstStyle/>
          <a:p>
            <a:pPr marL="354013" indent="-354013">
              <a:spcAft>
                <a:spcPts val="600"/>
              </a:spcAft>
              <a:buClr>
                <a:srgbClr val="FF6600"/>
              </a:buClr>
              <a:buSzPct val="93000"/>
              <a:buFont typeface="Arial" pitchFamily="34" charset="0"/>
              <a:buChar char="►"/>
            </a:pPr>
            <a:r>
              <a:rPr lang="el-GR" sz="2700" dirty="0" smtClean="0">
                <a:latin typeface="Arial" pitchFamily="34" charset="0"/>
                <a:cs typeface="Arial" pitchFamily="34" charset="0"/>
              </a:rPr>
              <a:t>Που αποσκοπεί η κάθε ερώτηση </a:t>
            </a:r>
          </a:p>
          <a:p>
            <a:pPr marL="354013" indent="-354013">
              <a:spcAft>
                <a:spcPts val="600"/>
              </a:spcAft>
              <a:buClr>
                <a:srgbClr val="FF6600"/>
              </a:buClr>
              <a:buSzPct val="93000"/>
              <a:buFont typeface="Arial" pitchFamily="34" charset="0"/>
              <a:buChar char="►"/>
            </a:pPr>
            <a:endParaRPr lang="el-GR" sz="2700" dirty="0" smtClean="0">
              <a:latin typeface="Arial" pitchFamily="34" charset="0"/>
              <a:cs typeface="Arial" pitchFamily="34" charset="0"/>
            </a:endParaRPr>
          </a:p>
          <a:p>
            <a:pPr marL="354013" indent="-354013">
              <a:spcAft>
                <a:spcPts val="600"/>
              </a:spcAft>
              <a:buClr>
                <a:srgbClr val="FF6600"/>
              </a:buClr>
              <a:buSzPct val="93000"/>
              <a:buFont typeface="Arial" pitchFamily="34" charset="0"/>
              <a:buChar char="►"/>
            </a:pPr>
            <a:r>
              <a:rPr lang="el-GR" sz="2700" dirty="0" smtClean="0">
                <a:latin typeface="Arial" pitchFamily="34" charset="0"/>
                <a:cs typeface="Arial" pitchFamily="34" charset="0"/>
              </a:rPr>
              <a:t>Από πού πηγάζουν οι ερωτήσεις της συνέντευξης εργασίας </a:t>
            </a:r>
          </a:p>
          <a:p>
            <a:pPr marL="354013" indent="-354013">
              <a:spcAft>
                <a:spcPts val="600"/>
              </a:spcAft>
              <a:buClr>
                <a:srgbClr val="FF6600"/>
              </a:buClr>
              <a:buSzPct val="93000"/>
              <a:buNone/>
            </a:pPr>
            <a:endParaRPr lang="el-GR" sz="2400" dirty="0" smtClean="0">
              <a:latin typeface="Arial" pitchFamily="34" charset="0"/>
              <a:cs typeface="Arial" pitchFamily="34" charset="0"/>
            </a:endParaRPr>
          </a:p>
          <a:p>
            <a:pPr marL="354013" indent="-354013">
              <a:spcAft>
                <a:spcPts val="600"/>
              </a:spcAft>
              <a:buClr>
                <a:srgbClr val="FF6600"/>
              </a:buClr>
              <a:buSzPct val="93000"/>
              <a:buFont typeface="Arial" pitchFamily="34" charset="0"/>
              <a:buChar char="►"/>
            </a:pPr>
            <a:endParaRPr lang="el-GR" sz="2400" dirty="0" smtClean="0">
              <a:latin typeface="Arial" pitchFamily="34" charset="0"/>
              <a:cs typeface="Arial" pitchFamily="34" charset="0"/>
            </a:endParaRPr>
          </a:p>
          <a:p>
            <a:pPr marL="354013" indent="-354013">
              <a:spcAft>
                <a:spcPts val="600"/>
              </a:spcAft>
              <a:buClr>
                <a:srgbClr val="FF6600"/>
              </a:buClr>
              <a:buSzPct val="93000"/>
              <a:buFont typeface="Arial" pitchFamily="34" charset="0"/>
              <a:buChar char="►"/>
            </a:pPr>
            <a:endParaRPr lang="el-GR" sz="2400" dirty="0" smtClean="0">
              <a:latin typeface="Arial" pitchFamily="34" charset="0"/>
              <a:cs typeface="Arial" pitchFamily="34" charset="0"/>
            </a:endParaRPr>
          </a:p>
          <a:p>
            <a:pPr marL="0" indent="0">
              <a:buNone/>
            </a:pPr>
            <a:endParaRPr lang="el-GR" sz="2400" dirty="0" smtClean="0">
              <a:latin typeface="Arial" pitchFamily="34" charset="0"/>
              <a:cs typeface="Arial" pitchFamily="34" charset="0"/>
            </a:endParaRPr>
          </a:p>
        </p:txBody>
      </p:sp>
      <p:sp>
        <p:nvSpPr>
          <p:cNvPr id="6" name="Footer Placeholder 5"/>
          <p:cNvSpPr>
            <a:spLocks noGrp="1"/>
          </p:cNvSpPr>
          <p:nvPr>
            <p:ph type="ftr" sz="quarter" idx="11"/>
            <p:custDataLst>
              <p:tags r:id="rId4"/>
            </p:custDataLst>
          </p:nvPr>
        </p:nvSpPr>
        <p:spPr/>
        <p:txBody>
          <a:bodyPr/>
          <a:lstStyle/>
          <a:p>
            <a:endParaRPr lang="el-GR"/>
          </a:p>
        </p:txBody>
      </p:sp>
      <p:sp>
        <p:nvSpPr>
          <p:cNvPr id="5" name="Slide Number Placeholder 4"/>
          <p:cNvSpPr>
            <a:spLocks noGrp="1"/>
          </p:cNvSpPr>
          <p:nvPr>
            <p:ph type="sldNum" sz="quarter" idx="12"/>
            <p:custDataLst>
              <p:tags r:id="rId5"/>
            </p:custDataLst>
          </p:nvPr>
        </p:nvSpPr>
        <p:spPr/>
        <p:txBody>
          <a:bodyPr/>
          <a:lstStyle/>
          <a:p>
            <a:fld id="{FF54B3E2-F008-4CCC-A39B-2A5AB36CC58C}" type="slidenum">
              <a:rPr lang="el-GR" smtClean="0"/>
              <a:pPr/>
              <a:t>25</a:t>
            </a:fld>
            <a:endParaRPr lang="el-GR"/>
          </a:p>
        </p:txBody>
      </p:sp>
      <p:pic>
        <p:nvPicPr>
          <p:cNvPr id="8" name="Picture 2" descr="http://www.salestrainingandresults.com/blog/Image/questions.jpg"/>
          <p:cNvPicPr>
            <a:picLocks noChangeAspect="1" noChangeArrowheads="1"/>
          </p:cNvPicPr>
          <p:nvPr>
            <p:custDataLst>
              <p:tags r:id="rId6"/>
            </p:custDataLst>
          </p:nvPr>
        </p:nvPicPr>
        <p:blipFill>
          <a:blip r:embed="rId9" cstate="print"/>
          <a:srcRect/>
          <a:stretch>
            <a:fillRect/>
          </a:stretch>
        </p:blipFill>
        <p:spPr bwMode="auto">
          <a:xfrm>
            <a:off x="4860032" y="1268760"/>
            <a:ext cx="3960440" cy="4458444"/>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Autofit/>
          </a:bodyPr>
          <a:lstStyle/>
          <a:p>
            <a:pPr lvl="3" algn="l" rtl="0">
              <a:spcBef>
                <a:spcPct val="0"/>
              </a:spcBef>
            </a:pPr>
            <a:r>
              <a:rPr lang="el-GR" sz="3000" b="1" dirty="0" smtClean="0">
                <a:solidFill>
                  <a:srgbClr val="FF6600"/>
                </a:solidFill>
                <a:latin typeface="Arial" pitchFamily="34" charset="0"/>
                <a:cs typeface="Arial" pitchFamily="34" charset="0"/>
              </a:rPr>
              <a:t>Είδος ερωτήσεων</a:t>
            </a:r>
            <a:endParaRPr lang="el-GR" sz="3000" b="1" dirty="0">
              <a:solidFill>
                <a:srgbClr val="FF6600"/>
              </a:solidFill>
              <a:latin typeface="Arial" pitchFamily="34" charset="0"/>
              <a:cs typeface="Arial" pitchFamily="34" charset="0"/>
            </a:endParaRPr>
          </a:p>
        </p:txBody>
      </p:sp>
      <p:sp>
        <p:nvSpPr>
          <p:cNvPr id="3" name="Content Placeholder 2"/>
          <p:cNvSpPr>
            <a:spLocks noGrp="1"/>
          </p:cNvSpPr>
          <p:nvPr>
            <p:ph idx="1"/>
            <p:custDataLst>
              <p:tags r:id="rId3"/>
            </p:custDataLst>
          </p:nvPr>
        </p:nvSpPr>
        <p:spPr/>
        <p:txBody>
          <a:bodyPr>
            <a:normAutofit/>
          </a:bodyPr>
          <a:lstStyle/>
          <a:p>
            <a:pPr>
              <a:spcBef>
                <a:spcPts val="600"/>
              </a:spcBef>
              <a:spcAft>
                <a:spcPts val="600"/>
              </a:spcAft>
              <a:buClr>
                <a:srgbClr val="FF6600"/>
              </a:buClr>
              <a:buSzPct val="92000"/>
              <a:buFont typeface="Arial" pitchFamily="34" charset="0"/>
              <a:buChar char="►"/>
            </a:pPr>
            <a:r>
              <a:rPr lang="el-GR" sz="2700" dirty="0" smtClean="0">
                <a:latin typeface="Arial" pitchFamily="34" charset="0"/>
                <a:cs typeface="Arial" pitchFamily="34" charset="0"/>
              </a:rPr>
              <a:t>Ερωτήσεις ακαδημαϊκού υποβάθρου </a:t>
            </a:r>
          </a:p>
          <a:p>
            <a:pPr>
              <a:spcBef>
                <a:spcPts val="600"/>
              </a:spcBef>
              <a:spcAft>
                <a:spcPts val="600"/>
              </a:spcAft>
              <a:buClr>
                <a:srgbClr val="FF6600"/>
              </a:buClr>
              <a:buSzPct val="92000"/>
              <a:buFont typeface="Arial" pitchFamily="34" charset="0"/>
              <a:buChar char="►"/>
            </a:pPr>
            <a:r>
              <a:rPr lang="el-GR" sz="2700" dirty="0" smtClean="0">
                <a:latin typeface="Arial" pitchFamily="34" charset="0"/>
                <a:cs typeface="Arial" pitchFamily="34" charset="0"/>
              </a:rPr>
              <a:t>Ερωτήσεις αξιολόγησης κινήτρων</a:t>
            </a:r>
          </a:p>
          <a:p>
            <a:pPr>
              <a:spcBef>
                <a:spcPts val="600"/>
              </a:spcBef>
              <a:spcAft>
                <a:spcPts val="600"/>
              </a:spcAft>
              <a:buClr>
                <a:srgbClr val="FF6600"/>
              </a:buClr>
              <a:buSzPct val="92000"/>
              <a:buFont typeface="Arial" pitchFamily="34" charset="0"/>
              <a:buChar char="►"/>
            </a:pPr>
            <a:r>
              <a:rPr lang="el-GR" sz="2700" dirty="0" smtClean="0">
                <a:latin typeface="Arial" pitchFamily="34" charset="0"/>
                <a:cs typeface="Arial" pitchFamily="34" charset="0"/>
              </a:rPr>
              <a:t>Ερωτήσεις εργασιακής εμπειρίας </a:t>
            </a:r>
          </a:p>
          <a:p>
            <a:pPr>
              <a:spcBef>
                <a:spcPts val="600"/>
              </a:spcBef>
              <a:spcAft>
                <a:spcPts val="600"/>
              </a:spcAft>
              <a:buClr>
                <a:srgbClr val="FF6600"/>
              </a:buClr>
              <a:buSzPct val="92000"/>
              <a:buFont typeface="Arial" pitchFamily="34" charset="0"/>
              <a:buChar char="►"/>
            </a:pPr>
            <a:r>
              <a:rPr lang="el-GR" sz="2700" dirty="0" smtClean="0">
                <a:latin typeface="Arial" pitchFamily="34" charset="0"/>
                <a:cs typeface="Arial" pitchFamily="34" charset="0"/>
              </a:rPr>
              <a:t>Ερωτήσεις / τεστ αξιολόγησης των απαιτούμενων και επιθυμητών δεξιοτήτων </a:t>
            </a:r>
          </a:p>
          <a:p>
            <a:pPr>
              <a:spcBef>
                <a:spcPts val="600"/>
              </a:spcBef>
              <a:spcAft>
                <a:spcPts val="600"/>
              </a:spcAft>
              <a:buClr>
                <a:srgbClr val="FF6600"/>
              </a:buClr>
              <a:buSzPct val="92000"/>
              <a:buFont typeface="Arial" pitchFamily="34" charset="0"/>
              <a:buChar char="►"/>
            </a:pPr>
            <a:r>
              <a:rPr lang="el-GR" sz="2700" dirty="0" smtClean="0">
                <a:latin typeface="Arial" pitchFamily="34" charset="0"/>
                <a:cs typeface="Arial" pitchFamily="34" charset="0"/>
              </a:rPr>
              <a:t>Ερωτήσεις / τεστ εντοπισμού / αξιολόγησης στοιχείων προσωπικότητας</a:t>
            </a:r>
          </a:p>
          <a:p>
            <a:pPr>
              <a:spcBef>
                <a:spcPts val="600"/>
              </a:spcBef>
              <a:spcAft>
                <a:spcPts val="600"/>
              </a:spcAft>
              <a:buClr>
                <a:srgbClr val="FF6600"/>
              </a:buClr>
              <a:buSzPct val="92000"/>
              <a:buFont typeface="Arial" pitchFamily="34" charset="0"/>
              <a:buChar char="►"/>
            </a:pPr>
            <a:r>
              <a:rPr lang="el-GR" sz="2700" dirty="0" smtClean="0">
                <a:latin typeface="Arial" pitchFamily="34" charset="0"/>
                <a:cs typeface="Arial" pitchFamily="34" charset="0"/>
              </a:rPr>
              <a:t>Ερωτήσεις εκτίμησης καταλληλότητας </a:t>
            </a:r>
            <a:endParaRPr lang="en-US" sz="2700" dirty="0" smtClean="0">
              <a:latin typeface="Arial" pitchFamily="34" charset="0"/>
              <a:cs typeface="Arial" pitchFamily="34" charset="0"/>
            </a:endParaRPr>
          </a:p>
          <a:p>
            <a:pPr marL="0" indent="0">
              <a:buClr>
                <a:srgbClr val="FF6600"/>
              </a:buClr>
              <a:buSzPct val="90000"/>
              <a:buNone/>
            </a:pPr>
            <a:endParaRPr lang="el-GR" sz="2700" dirty="0" smtClean="0">
              <a:latin typeface="Arial" pitchFamily="34" charset="0"/>
              <a:cs typeface="Arial" pitchFamily="34" charset="0"/>
            </a:endParaRPr>
          </a:p>
        </p:txBody>
      </p:sp>
      <p:sp>
        <p:nvSpPr>
          <p:cNvPr id="6" name="Footer Placeholder 5"/>
          <p:cNvSpPr>
            <a:spLocks noGrp="1"/>
          </p:cNvSpPr>
          <p:nvPr>
            <p:ph type="ftr" sz="quarter" idx="11"/>
            <p:custDataLst>
              <p:tags r:id="rId4"/>
            </p:custDataLst>
          </p:nvPr>
        </p:nvSpPr>
        <p:spPr/>
        <p:txBody>
          <a:bodyPr/>
          <a:lstStyle/>
          <a:p>
            <a:endParaRPr lang="el-GR"/>
          </a:p>
        </p:txBody>
      </p:sp>
      <p:sp>
        <p:nvSpPr>
          <p:cNvPr id="5" name="Slide Number Placeholder 4"/>
          <p:cNvSpPr>
            <a:spLocks noGrp="1"/>
          </p:cNvSpPr>
          <p:nvPr>
            <p:ph type="sldNum" sz="quarter" idx="12"/>
            <p:custDataLst>
              <p:tags r:id="rId5"/>
            </p:custDataLst>
          </p:nvPr>
        </p:nvSpPr>
        <p:spPr/>
        <p:txBody>
          <a:bodyPr/>
          <a:lstStyle/>
          <a:p>
            <a:fld id="{FF54B3E2-F008-4CCC-A39B-2A5AB36CC58C}" type="slidenum">
              <a:rPr lang="el-GR" smtClean="0"/>
              <a:pPr/>
              <a:t>26</a:t>
            </a:fld>
            <a:endParaRPr lang="el-GR"/>
          </a:p>
        </p:txBody>
      </p:sp>
      <p:pic>
        <p:nvPicPr>
          <p:cNvPr id="10" name="Picture 2" descr="http://www.interviewquestionshq.com/wp-content/uploads/2011/12/interview-questions1.jpg"/>
          <p:cNvPicPr>
            <a:picLocks noChangeAspect="1" noChangeArrowheads="1"/>
          </p:cNvPicPr>
          <p:nvPr/>
        </p:nvPicPr>
        <p:blipFill>
          <a:blip r:embed="rId8" cstate="print"/>
          <a:srcRect/>
          <a:stretch>
            <a:fillRect/>
          </a:stretch>
        </p:blipFill>
        <p:spPr bwMode="auto">
          <a:xfrm>
            <a:off x="6516216" y="0"/>
            <a:ext cx="2627784" cy="2641476"/>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Autofit/>
          </a:bodyPr>
          <a:lstStyle/>
          <a:p>
            <a:pPr lvl="3" algn="l" rtl="0">
              <a:spcBef>
                <a:spcPct val="0"/>
              </a:spcBef>
            </a:pPr>
            <a:r>
              <a:rPr lang="el-GR" sz="3000" b="1" dirty="0" smtClean="0">
                <a:solidFill>
                  <a:srgbClr val="FF6600"/>
                </a:solidFill>
                <a:latin typeface="Arial" pitchFamily="34" charset="0"/>
                <a:cs typeface="Arial" pitchFamily="34" charset="0"/>
              </a:rPr>
              <a:t>Απαγορευμένες ερωτήσεις</a:t>
            </a:r>
            <a:endParaRPr lang="el-GR" sz="3000" b="1" dirty="0">
              <a:solidFill>
                <a:srgbClr val="FF6600"/>
              </a:solidFill>
              <a:latin typeface="Arial" pitchFamily="34" charset="0"/>
              <a:cs typeface="Arial" pitchFamily="34" charset="0"/>
            </a:endParaRPr>
          </a:p>
        </p:txBody>
      </p:sp>
      <p:sp>
        <p:nvSpPr>
          <p:cNvPr id="3" name="Content Placeholder 2"/>
          <p:cNvSpPr>
            <a:spLocks noGrp="1"/>
          </p:cNvSpPr>
          <p:nvPr>
            <p:ph idx="1"/>
            <p:custDataLst>
              <p:tags r:id="rId3"/>
            </p:custDataLst>
          </p:nvPr>
        </p:nvSpPr>
        <p:spPr/>
        <p:txBody>
          <a:bodyPr>
            <a:normAutofit/>
          </a:bodyPr>
          <a:lstStyle/>
          <a:p>
            <a:pPr marL="354013" indent="-354013">
              <a:spcAft>
                <a:spcPts val="600"/>
              </a:spcAft>
              <a:buClr>
                <a:srgbClr val="FF6600"/>
              </a:buClr>
              <a:buSzPct val="90000"/>
              <a:buFont typeface="Arial" pitchFamily="34" charset="0"/>
              <a:buChar char="►"/>
            </a:pPr>
            <a:r>
              <a:rPr lang="el-GR" sz="2700" dirty="0" smtClean="0">
                <a:latin typeface="Arial" pitchFamily="34" charset="0"/>
                <a:cs typeface="Arial" pitchFamily="34" charset="0"/>
              </a:rPr>
              <a:t>Οικογενειακή κατάσταση </a:t>
            </a:r>
          </a:p>
          <a:p>
            <a:pPr marL="354013" indent="-354013">
              <a:spcAft>
                <a:spcPts val="600"/>
              </a:spcAft>
              <a:buClr>
                <a:srgbClr val="FF6600"/>
              </a:buClr>
              <a:buSzPct val="90000"/>
              <a:buFont typeface="Arial" pitchFamily="34" charset="0"/>
              <a:buChar char="►"/>
            </a:pPr>
            <a:r>
              <a:rPr lang="el-GR" sz="2700" dirty="0" smtClean="0">
                <a:latin typeface="Arial" pitchFamily="34" charset="0"/>
                <a:cs typeface="Arial" pitchFamily="34" charset="0"/>
              </a:rPr>
              <a:t>Πολιτικές πεποιθήσεις</a:t>
            </a:r>
          </a:p>
          <a:p>
            <a:pPr marL="354013" indent="-354013">
              <a:spcAft>
                <a:spcPts val="600"/>
              </a:spcAft>
              <a:buClr>
                <a:srgbClr val="FF6600"/>
              </a:buClr>
              <a:buSzPct val="90000"/>
              <a:buFont typeface="Arial" pitchFamily="34" charset="0"/>
              <a:buChar char="►"/>
            </a:pPr>
            <a:r>
              <a:rPr lang="el-GR" sz="2700" dirty="0" smtClean="0">
                <a:latin typeface="Arial" pitchFamily="34" charset="0"/>
                <a:cs typeface="Arial" pitchFamily="34" charset="0"/>
              </a:rPr>
              <a:t>Στερεότυπα </a:t>
            </a:r>
          </a:p>
          <a:p>
            <a:pPr marL="354013" indent="-354013">
              <a:spcAft>
                <a:spcPts val="600"/>
              </a:spcAft>
              <a:buClr>
                <a:srgbClr val="FF6600"/>
              </a:buClr>
              <a:buSzPct val="90000"/>
              <a:buFont typeface="Arial" pitchFamily="34" charset="0"/>
              <a:buChar char="►"/>
            </a:pPr>
            <a:r>
              <a:rPr lang="el-GR" sz="2700" dirty="0" smtClean="0">
                <a:latin typeface="Arial" pitchFamily="34" charset="0"/>
                <a:cs typeface="Arial" pitchFamily="34" charset="0"/>
              </a:rPr>
              <a:t>Προσωπικές ερωτήσεις</a:t>
            </a:r>
          </a:p>
          <a:p>
            <a:pPr marL="354013" indent="-354013">
              <a:spcAft>
                <a:spcPts val="600"/>
              </a:spcAft>
              <a:buClr>
                <a:srgbClr val="FF6600"/>
              </a:buClr>
              <a:buSzPct val="90000"/>
              <a:buFont typeface="Arial" pitchFamily="34" charset="0"/>
              <a:buChar char="►"/>
            </a:pPr>
            <a:endParaRPr lang="el-GR" sz="2400" dirty="0" smtClean="0">
              <a:latin typeface="Arial" pitchFamily="34" charset="0"/>
              <a:cs typeface="Arial" pitchFamily="34" charset="0"/>
            </a:endParaRPr>
          </a:p>
          <a:p>
            <a:pPr marL="354013" indent="-354013">
              <a:spcAft>
                <a:spcPts val="600"/>
              </a:spcAft>
              <a:buClr>
                <a:srgbClr val="FF6600"/>
              </a:buClr>
              <a:buSzPct val="90000"/>
              <a:buFont typeface="Arial" pitchFamily="34" charset="0"/>
              <a:buChar char="►"/>
            </a:pPr>
            <a:endParaRPr lang="el-GR" sz="2400" dirty="0" smtClean="0">
              <a:latin typeface="Arial" pitchFamily="34" charset="0"/>
              <a:cs typeface="Arial" pitchFamily="34" charset="0"/>
            </a:endParaRPr>
          </a:p>
        </p:txBody>
      </p:sp>
      <p:sp>
        <p:nvSpPr>
          <p:cNvPr id="6" name="Footer Placeholder 5"/>
          <p:cNvSpPr>
            <a:spLocks noGrp="1"/>
          </p:cNvSpPr>
          <p:nvPr>
            <p:ph type="ftr" sz="quarter" idx="11"/>
            <p:custDataLst>
              <p:tags r:id="rId4"/>
            </p:custDataLst>
          </p:nvPr>
        </p:nvSpPr>
        <p:spPr/>
        <p:txBody>
          <a:bodyPr/>
          <a:lstStyle/>
          <a:p>
            <a:endParaRPr lang="el-GR"/>
          </a:p>
        </p:txBody>
      </p:sp>
      <p:sp>
        <p:nvSpPr>
          <p:cNvPr id="5" name="Slide Number Placeholder 4"/>
          <p:cNvSpPr>
            <a:spLocks noGrp="1"/>
          </p:cNvSpPr>
          <p:nvPr>
            <p:ph type="sldNum" sz="quarter" idx="12"/>
            <p:custDataLst>
              <p:tags r:id="rId5"/>
            </p:custDataLst>
          </p:nvPr>
        </p:nvSpPr>
        <p:spPr/>
        <p:txBody>
          <a:bodyPr/>
          <a:lstStyle/>
          <a:p>
            <a:fld id="{FF54B3E2-F008-4CCC-A39B-2A5AB36CC58C}" type="slidenum">
              <a:rPr lang="el-GR" smtClean="0"/>
              <a:pPr/>
              <a:t>27</a:t>
            </a:fld>
            <a:endParaRPr lang="el-GR"/>
          </a:p>
        </p:txBody>
      </p:sp>
      <p:pic>
        <p:nvPicPr>
          <p:cNvPr id="88066" name="Picture 2" descr="https://englishteacherdotme.files.wordpress.com/2012/01/illegal-questions1.jpg"/>
          <p:cNvPicPr>
            <a:picLocks noChangeAspect="1" noChangeArrowheads="1"/>
          </p:cNvPicPr>
          <p:nvPr/>
        </p:nvPicPr>
        <p:blipFill>
          <a:blip r:embed="rId8" cstate="print"/>
          <a:srcRect/>
          <a:stretch>
            <a:fillRect/>
          </a:stretch>
        </p:blipFill>
        <p:spPr bwMode="auto">
          <a:xfrm>
            <a:off x="5364088" y="1772816"/>
            <a:ext cx="3168352" cy="3096344"/>
          </a:xfrm>
          <a:prstGeom prst="rect">
            <a:avLst/>
          </a:prstGeom>
          <a:noFill/>
        </p:spPr>
      </p:pic>
      <p:pic>
        <p:nvPicPr>
          <p:cNvPr id="5122" name="Picture 2" descr="http://www.xes.cx/pics-misc/thestar-pdp-1.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67544" y="4077072"/>
            <a:ext cx="3333750" cy="222885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http://eandt.theiet.org/explore/students/2013/Images/640_interview%20room.jpg">
            <a:hlinkClick r:id="rId7"/>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86980" y="1556792"/>
            <a:ext cx="8117468" cy="453650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custDataLst>
              <p:tags r:id="rId2"/>
            </p:custDataLst>
          </p:nvPr>
        </p:nvSpPr>
        <p:spPr>
          <a:xfrm>
            <a:off x="457200" y="274638"/>
            <a:ext cx="3970784" cy="850106"/>
          </a:xfrm>
          <a:solidFill>
            <a:srgbClr val="FF9900"/>
          </a:solidFill>
        </p:spPr>
        <p:txBody>
          <a:bodyPr>
            <a:noAutofit/>
          </a:bodyPr>
          <a:lstStyle/>
          <a:p>
            <a:pPr lvl="3" algn="l" rtl="0">
              <a:spcBef>
                <a:spcPct val="0"/>
              </a:spcBef>
            </a:pPr>
            <a:r>
              <a:rPr lang="el-GR" sz="3000" b="1" dirty="0" smtClean="0">
                <a:solidFill>
                  <a:schemeClr val="bg1"/>
                </a:solidFill>
                <a:latin typeface="Arial" pitchFamily="34" charset="0"/>
                <a:cs typeface="Arial" pitchFamily="34" charset="0"/>
              </a:rPr>
              <a:t>Ομαδική άσκηση  </a:t>
            </a:r>
            <a:endParaRPr lang="el-GR" sz="3000" b="1" dirty="0">
              <a:solidFill>
                <a:schemeClr val="bg1"/>
              </a:solidFill>
              <a:latin typeface="Arial" pitchFamily="34" charset="0"/>
              <a:cs typeface="Arial" pitchFamily="34" charset="0"/>
            </a:endParaRPr>
          </a:p>
        </p:txBody>
      </p:sp>
      <p:sp>
        <p:nvSpPr>
          <p:cNvPr id="6" name="Footer Placeholder 5"/>
          <p:cNvSpPr>
            <a:spLocks noGrp="1"/>
          </p:cNvSpPr>
          <p:nvPr>
            <p:ph type="ftr" sz="quarter" idx="11"/>
            <p:custDataLst>
              <p:tags r:id="rId3"/>
            </p:custDataLst>
          </p:nvPr>
        </p:nvSpPr>
        <p:spPr/>
        <p:txBody>
          <a:bodyPr/>
          <a:lstStyle/>
          <a:p>
            <a:endParaRPr lang="el-GR"/>
          </a:p>
        </p:txBody>
      </p:sp>
      <p:sp>
        <p:nvSpPr>
          <p:cNvPr id="5" name="Slide Number Placeholder 4"/>
          <p:cNvSpPr>
            <a:spLocks noGrp="1"/>
          </p:cNvSpPr>
          <p:nvPr>
            <p:ph type="sldNum" sz="quarter" idx="12"/>
            <p:custDataLst>
              <p:tags r:id="rId4"/>
            </p:custDataLst>
          </p:nvPr>
        </p:nvSpPr>
        <p:spPr/>
        <p:txBody>
          <a:bodyPr/>
          <a:lstStyle/>
          <a:p>
            <a:fld id="{FF54B3E2-F008-4CCC-A39B-2A5AB36CC58C}" type="slidenum">
              <a:rPr lang="el-GR" smtClean="0"/>
              <a:pPr/>
              <a:t>28</a:t>
            </a:fld>
            <a:endParaRPr lang="el-GR"/>
          </a:p>
        </p:txBody>
      </p:sp>
      <p:sp>
        <p:nvSpPr>
          <p:cNvPr id="3" name="Rectangle 2"/>
          <p:cNvSpPr/>
          <p:nvPr/>
        </p:nvSpPr>
        <p:spPr>
          <a:xfrm>
            <a:off x="1187624" y="1628800"/>
            <a:ext cx="3810595" cy="507831"/>
          </a:xfrm>
          <a:prstGeom prst="rect">
            <a:avLst/>
          </a:prstGeom>
        </p:spPr>
        <p:txBody>
          <a:bodyPr wrap="none">
            <a:spAutoFit/>
          </a:bodyPr>
          <a:lstStyle/>
          <a:p>
            <a:pPr>
              <a:spcAft>
                <a:spcPts val="600"/>
              </a:spcAft>
              <a:buClr>
                <a:srgbClr val="FF6600"/>
              </a:buClr>
              <a:buSzPct val="93000"/>
            </a:pPr>
            <a:r>
              <a:rPr lang="el-GR" sz="2700" dirty="0">
                <a:latin typeface="Arial" pitchFamily="34" charset="0"/>
                <a:cs typeface="Arial" pitchFamily="34" charset="0"/>
              </a:rPr>
              <a:t>Ερωτήσεις συνέντευξης</a:t>
            </a:r>
          </a:p>
        </p:txBody>
      </p:sp>
      <p:pic>
        <p:nvPicPr>
          <p:cNvPr id="3084" name="Picture 12" descr="http://www.nhs.uk/Conditions/vaccinations/PublishingImages/top-10-questions-childhood-vaccinations_364x200_108637247.jpg">
            <a:hlinkClick r:id="rId9"/>
          </p:cNvPr>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364088" y="676300"/>
            <a:ext cx="3467100" cy="190500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18438974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Autofit/>
          </a:bodyPr>
          <a:lstStyle/>
          <a:p>
            <a:pPr lvl="3" algn="l" rtl="0">
              <a:spcBef>
                <a:spcPct val="0"/>
              </a:spcBef>
            </a:pPr>
            <a:r>
              <a:rPr lang="el-GR" sz="3000" b="1" dirty="0" smtClean="0">
                <a:solidFill>
                  <a:srgbClr val="FF6600"/>
                </a:solidFill>
                <a:latin typeface="Arial" pitchFamily="34" charset="0"/>
                <a:cs typeface="Arial" pitchFamily="34" charset="0"/>
              </a:rPr>
              <a:t>Κλείσιμο συνέντευξης</a:t>
            </a:r>
            <a:endParaRPr lang="el-GR" sz="3000" b="1" dirty="0">
              <a:solidFill>
                <a:srgbClr val="FF6600"/>
              </a:solidFill>
              <a:latin typeface="Arial" pitchFamily="34" charset="0"/>
              <a:cs typeface="Arial" pitchFamily="34" charset="0"/>
            </a:endParaRPr>
          </a:p>
        </p:txBody>
      </p:sp>
      <p:sp>
        <p:nvSpPr>
          <p:cNvPr id="14" name="Content Placeholder 13"/>
          <p:cNvSpPr>
            <a:spLocks noGrp="1"/>
          </p:cNvSpPr>
          <p:nvPr>
            <p:ph sz="half" idx="1"/>
          </p:nvPr>
        </p:nvSpPr>
        <p:spPr/>
        <p:txBody>
          <a:bodyPr>
            <a:normAutofit/>
          </a:bodyPr>
          <a:lstStyle/>
          <a:p>
            <a:pPr>
              <a:buClr>
                <a:srgbClr val="FF6600"/>
              </a:buClr>
            </a:pPr>
            <a:r>
              <a:rPr lang="el-GR" sz="2700" dirty="0" smtClean="0">
                <a:latin typeface="Arial" pitchFamily="34" charset="0"/>
                <a:cs typeface="Arial" pitchFamily="34" charset="0"/>
              </a:rPr>
              <a:t>Δώστε  ευκαιρία για ερωτήσεις </a:t>
            </a:r>
          </a:p>
          <a:p>
            <a:pPr>
              <a:buClr>
                <a:srgbClr val="FF6600"/>
              </a:buClr>
            </a:pPr>
            <a:r>
              <a:rPr lang="el-GR" sz="2700" dirty="0" smtClean="0">
                <a:latin typeface="Arial" pitchFamily="34" charset="0"/>
                <a:cs typeface="Arial" pitchFamily="34" charset="0"/>
              </a:rPr>
              <a:t>Ευχαριστείστε τον υποψήφιο</a:t>
            </a:r>
          </a:p>
          <a:p>
            <a:pPr>
              <a:buClr>
                <a:srgbClr val="FF6600"/>
              </a:buClr>
            </a:pPr>
            <a:r>
              <a:rPr lang="el-GR" sz="2700" dirty="0" smtClean="0">
                <a:latin typeface="Arial" pitchFamily="34" charset="0"/>
                <a:cs typeface="Arial" pitchFamily="34" charset="0"/>
              </a:rPr>
              <a:t>Ενημερώστε για τη διαδικασία </a:t>
            </a:r>
          </a:p>
          <a:p>
            <a:pPr>
              <a:buClr>
                <a:srgbClr val="FF6600"/>
              </a:buClr>
            </a:pPr>
            <a:r>
              <a:rPr lang="el-GR" sz="2700" dirty="0" smtClean="0">
                <a:latin typeface="Arial" pitchFamily="34" charset="0"/>
                <a:cs typeface="Arial" pitchFamily="34" charset="0"/>
              </a:rPr>
              <a:t>Δώστε κάρτα</a:t>
            </a:r>
          </a:p>
          <a:p>
            <a:pPr>
              <a:buClr>
                <a:srgbClr val="FF6600"/>
              </a:buClr>
            </a:pPr>
            <a:r>
              <a:rPr lang="el-GR" sz="2700" dirty="0" smtClean="0">
                <a:latin typeface="Arial" pitchFamily="34" charset="0"/>
                <a:cs typeface="Arial" pitchFamily="34" charset="0"/>
              </a:rPr>
              <a:t>Χαιρετίστε </a:t>
            </a:r>
          </a:p>
        </p:txBody>
      </p:sp>
      <p:sp>
        <p:nvSpPr>
          <p:cNvPr id="6" name="Footer Placeholder 5"/>
          <p:cNvSpPr>
            <a:spLocks noGrp="1"/>
          </p:cNvSpPr>
          <p:nvPr>
            <p:ph type="ftr" sz="quarter" idx="11"/>
            <p:custDataLst>
              <p:tags r:id="rId3"/>
            </p:custDataLst>
          </p:nvPr>
        </p:nvSpPr>
        <p:spPr/>
        <p:txBody>
          <a:bodyPr/>
          <a:lstStyle/>
          <a:p>
            <a:endParaRPr lang="el-GR"/>
          </a:p>
        </p:txBody>
      </p:sp>
      <p:sp>
        <p:nvSpPr>
          <p:cNvPr id="5" name="Slide Number Placeholder 4"/>
          <p:cNvSpPr>
            <a:spLocks noGrp="1"/>
          </p:cNvSpPr>
          <p:nvPr>
            <p:ph type="sldNum" sz="quarter" idx="12"/>
            <p:custDataLst>
              <p:tags r:id="rId4"/>
            </p:custDataLst>
          </p:nvPr>
        </p:nvSpPr>
        <p:spPr/>
        <p:txBody>
          <a:bodyPr/>
          <a:lstStyle/>
          <a:p>
            <a:fld id="{FF54B3E2-F008-4CCC-A39B-2A5AB36CC58C}" type="slidenum">
              <a:rPr lang="el-GR" smtClean="0"/>
              <a:pPr/>
              <a:t>29</a:t>
            </a:fld>
            <a:endParaRPr lang="el-GR"/>
          </a:p>
        </p:txBody>
      </p:sp>
      <p:pic>
        <p:nvPicPr>
          <p:cNvPr id="15" name="Picture 2" descr="http://www.uaa.alaska.edu/careerservices/student/services/images/mock-interview_2.jpg"/>
          <p:cNvPicPr>
            <a:picLocks noChangeAspect="1" noChangeArrowheads="1"/>
          </p:cNvPicPr>
          <p:nvPr>
            <p:custDataLst>
              <p:tags r:id="rId5"/>
            </p:custDataLst>
          </p:nvPr>
        </p:nvPicPr>
        <p:blipFill>
          <a:blip r:embed="rId8" cstate="print"/>
          <a:srcRect/>
          <a:stretch>
            <a:fillRect/>
          </a:stretch>
        </p:blipFill>
        <p:spPr bwMode="auto">
          <a:xfrm>
            <a:off x="4932040" y="692696"/>
            <a:ext cx="3775758" cy="5472608"/>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0"/>
            <a:ext cx="7962088" cy="785794"/>
          </a:xfrm>
        </p:spPr>
        <p:txBody>
          <a:bodyPr>
            <a:normAutofit/>
          </a:bodyPr>
          <a:lstStyle/>
          <a:p>
            <a:r>
              <a:rPr lang="el-GR" sz="3000" b="1" dirty="0" smtClean="0">
                <a:solidFill>
                  <a:srgbClr val="C00000"/>
                </a:solidFill>
                <a:effectLst/>
                <a:latin typeface="Arial" pitchFamily="34" charset="0"/>
                <a:cs typeface="Arial" pitchFamily="34" charset="0"/>
              </a:rPr>
              <a:t>Συστάσεις συμμετεχόντων</a:t>
            </a:r>
            <a:endParaRPr lang="en-GB" sz="3000" b="1" dirty="0">
              <a:solidFill>
                <a:srgbClr val="C00000"/>
              </a:solidFill>
              <a:effectLst/>
              <a:latin typeface="Arial" pitchFamily="34" charset="0"/>
              <a:cs typeface="Arial" pitchFamily="34" charset="0"/>
            </a:endParaRPr>
          </a:p>
        </p:txBody>
      </p:sp>
      <p:pic>
        <p:nvPicPr>
          <p:cNvPr id="3074" name="Picture 2"/>
          <p:cNvPicPr>
            <a:picLocks noChangeAspect="1" noChangeArrowheads="1"/>
          </p:cNvPicPr>
          <p:nvPr/>
        </p:nvPicPr>
        <p:blipFill>
          <a:blip r:embed="rId2" cstate="print"/>
          <a:srcRect/>
          <a:stretch>
            <a:fillRect/>
          </a:stretch>
        </p:blipFill>
        <p:spPr bwMode="auto">
          <a:xfrm>
            <a:off x="0" y="764704"/>
            <a:ext cx="9144000" cy="5616624"/>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B27936B1-C5E2-4B29-8A93-FA5F2D6802DA}" type="slidenum">
              <a:rPr lang="en-GB" smtClean="0"/>
              <a:pPr/>
              <a:t>3</a:t>
            </a:fld>
            <a:endParaRPr lang="en-GB"/>
          </a:p>
        </p:txBody>
      </p:sp>
    </p:spTree>
    <p:extLst>
      <p:ext uri="{BB962C8B-B14F-4D97-AF65-F5344CB8AC3E}">
        <p14:creationId xmlns:p14="http://schemas.microsoft.com/office/powerpoint/2010/main" xmlns="" val="2470578980"/>
      </p:ext>
    </p:extLst>
  </p:cSld>
  <p:clrMapOvr>
    <a:masterClrMapping/>
  </p:clrMapOvr>
  <p:transition spd="slow">
    <p:wheel spokes="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Autofit/>
          </a:bodyPr>
          <a:lstStyle/>
          <a:p>
            <a:pPr lvl="3" algn="l" rtl="0">
              <a:spcBef>
                <a:spcPct val="0"/>
              </a:spcBef>
            </a:pPr>
            <a:r>
              <a:rPr lang="el-GR" sz="3000" b="1" dirty="0" smtClean="0">
                <a:solidFill>
                  <a:schemeClr val="tx1"/>
                </a:solidFill>
                <a:latin typeface="Arial" pitchFamily="34" charset="0"/>
                <a:cs typeface="Arial" pitchFamily="34" charset="0"/>
              </a:rPr>
              <a:t>Έντυπο αξιολόγησης προσωπικής συνέντευξης   </a:t>
            </a:r>
            <a:endParaRPr lang="el-GR" sz="3000" b="1" dirty="0">
              <a:solidFill>
                <a:schemeClr val="tx1"/>
              </a:solidFill>
              <a:latin typeface="Arial" pitchFamily="34" charset="0"/>
              <a:cs typeface="Arial" pitchFamily="34" charset="0"/>
            </a:endParaRPr>
          </a:p>
        </p:txBody>
      </p:sp>
      <p:sp>
        <p:nvSpPr>
          <p:cNvPr id="6" name="Footer Placeholder 5"/>
          <p:cNvSpPr>
            <a:spLocks noGrp="1"/>
          </p:cNvSpPr>
          <p:nvPr>
            <p:ph type="ftr" sz="quarter" idx="11"/>
            <p:custDataLst>
              <p:tags r:id="rId3"/>
            </p:custDataLst>
          </p:nvPr>
        </p:nvSpPr>
        <p:spPr/>
        <p:txBody>
          <a:bodyPr/>
          <a:lstStyle/>
          <a:p>
            <a:endParaRPr lang="el-GR"/>
          </a:p>
        </p:txBody>
      </p:sp>
      <p:sp>
        <p:nvSpPr>
          <p:cNvPr id="5" name="Slide Number Placeholder 4"/>
          <p:cNvSpPr>
            <a:spLocks noGrp="1"/>
          </p:cNvSpPr>
          <p:nvPr>
            <p:ph type="sldNum" sz="quarter" idx="12"/>
            <p:custDataLst>
              <p:tags r:id="rId4"/>
            </p:custDataLst>
          </p:nvPr>
        </p:nvSpPr>
        <p:spPr/>
        <p:txBody>
          <a:bodyPr/>
          <a:lstStyle/>
          <a:p>
            <a:fld id="{FF54B3E2-F008-4CCC-A39B-2A5AB36CC58C}" type="slidenum">
              <a:rPr lang="el-GR" smtClean="0"/>
              <a:pPr/>
              <a:t>30</a:t>
            </a:fld>
            <a:endParaRPr lang="el-GR"/>
          </a:p>
        </p:txBody>
      </p:sp>
      <p:graphicFrame>
        <p:nvGraphicFramePr>
          <p:cNvPr id="7" name="Group 116"/>
          <p:cNvGraphicFramePr>
            <a:graphicFrameLocks/>
          </p:cNvGraphicFramePr>
          <p:nvPr>
            <p:custDataLst>
              <p:tags r:id="rId5"/>
            </p:custDataLst>
          </p:nvPr>
        </p:nvGraphicFramePr>
        <p:xfrm>
          <a:off x="539552" y="1988840"/>
          <a:ext cx="4330166" cy="3413920"/>
        </p:xfrm>
        <a:graphic>
          <a:graphicData uri="http://schemas.openxmlformats.org/drawingml/2006/table">
            <a:tbl>
              <a:tblPr/>
              <a:tblGrid>
                <a:gridCol w="3018794"/>
                <a:gridCol w="1311372"/>
              </a:tblGrid>
              <a:tr h="33152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200" b="0" i="0" u="none" strike="noStrike" cap="none" normalizeH="0" baseline="0" dirty="0" smtClean="0">
                          <a:ln>
                            <a:noFill/>
                          </a:ln>
                          <a:solidFill>
                            <a:schemeClr val="tx1"/>
                          </a:solidFill>
                          <a:effectLst/>
                          <a:latin typeface="Arial" charset="0"/>
                          <a:cs typeface="Times New Roman" pitchFamily="18" charset="0"/>
                        </a:rPr>
                        <a:t>Κριτήρια / Παράμετροι</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200" b="0" i="0" u="none" strike="noStrike" cap="none" normalizeH="0" baseline="0" dirty="0" smtClean="0">
                          <a:ln>
                            <a:noFill/>
                          </a:ln>
                          <a:solidFill>
                            <a:schemeClr val="tx1"/>
                          </a:solidFill>
                          <a:effectLst/>
                          <a:latin typeface="Arial" charset="0"/>
                          <a:cs typeface="Times New Roman" pitchFamily="18" charset="0"/>
                        </a:rPr>
                        <a:t>Βαθμός</a:t>
                      </a:r>
                      <a:endParaRPr kumimoji="0" lang="en-GB" sz="22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r>
              <a:tr h="4980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l-GR" sz="2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80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l-GR" sz="2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76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l-GR" sz="2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80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l-GR" sz="24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80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l-GR" sz="2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80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l-GR" sz="24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44386" name="Picture 2" descr="http://inplaceauction.com/images/ipa/appraisal_01.jpg"/>
          <p:cNvPicPr>
            <a:picLocks noChangeAspect="1" noChangeArrowheads="1"/>
          </p:cNvPicPr>
          <p:nvPr/>
        </p:nvPicPr>
        <p:blipFill>
          <a:blip r:embed="rId8" cstate="print"/>
          <a:srcRect/>
          <a:stretch>
            <a:fillRect/>
          </a:stretch>
        </p:blipFill>
        <p:spPr bwMode="auto">
          <a:xfrm>
            <a:off x="0" y="1772816"/>
            <a:ext cx="9144000" cy="5085184"/>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2"/>
            </p:custDataLst>
          </p:nvPr>
        </p:nvSpPr>
        <p:spPr>
          <a:xfrm>
            <a:off x="0" y="0"/>
            <a:ext cx="9144000" cy="908720"/>
          </a:xfrm>
          <a:solidFill>
            <a:schemeClr val="tx1">
              <a:lumMod val="50000"/>
              <a:lumOff val="50000"/>
            </a:schemeClr>
          </a:solidFill>
        </p:spPr>
        <p:txBody>
          <a:bodyPr>
            <a:normAutofit/>
          </a:bodyPr>
          <a:lstStyle/>
          <a:p>
            <a:r>
              <a:rPr lang="el-GR" sz="3300" b="1" dirty="0" smtClean="0">
                <a:solidFill>
                  <a:schemeClr val="bg1"/>
                </a:solidFill>
                <a:latin typeface="Arial" pitchFamily="34" charset="0"/>
                <a:cs typeface="Arial" pitchFamily="34" charset="0"/>
              </a:rPr>
              <a:t>Δεξιότητες Αξιολογητών Συνέντευξης</a:t>
            </a:r>
            <a:endParaRPr lang="el-GR" sz="3300" b="1" dirty="0">
              <a:solidFill>
                <a:schemeClr val="bg1"/>
              </a:solidFill>
              <a:latin typeface="Arial" pitchFamily="34" charset="0"/>
              <a:cs typeface="Arial" pitchFamily="34" charset="0"/>
            </a:endParaRPr>
          </a:p>
        </p:txBody>
      </p:sp>
      <p:pic>
        <p:nvPicPr>
          <p:cNvPr id="68610" name="Picture 2" descr="http://www.comofazer.net/wp-content/uploads/2013/11/curriculum-emprego.jpg"/>
          <p:cNvPicPr>
            <a:picLocks noChangeAspect="1" noChangeArrowheads="1"/>
          </p:cNvPicPr>
          <p:nvPr/>
        </p:nvPicPr>
        <p:blipFill>
          <a:blip r:embed="rId5" cstate="print"/>
          <a:srcRect/>
          <a:stretch>
            <a:fillRect/>
          </a:stretch>
        </p:blipFill>
        <p:spPr bwMode="auto">
          <a:xfrm>
            <a:off x="0" y="1484784"/>
            <a:ext cx="9144000" cy="4824536"/>
          </a:xfrm>
          <a:prstGeom prst="rect">
            <a:avLst/>
          </a:prstGeom>
          <a:noFill/>
        </p:spPr>
      </p:pic>
      <p:sp>
        <p:nvSpPr>
          <p:cNvPr id="4" name="Slide Number Placeholder 3"/>
          <p:cNvSpPr>
            <a:spLocks noGrp="1"/>
          </p:cNvSpPr>
          <p:nvPr>
            <p:ph type="sldNum" sz="quarter" idx="12"/>
          </p:nvPr>
        </p:nvSpPr>
        <p:spPr/>
        <p:txBody>
          <a:bodyPr/>
          <a:lstStyle/>
          <a:p>
            <a:fld id="{FF54B3E2-F008-4CCC-A39B-2A5AB36CC58C}" type="slidenum">
              <a:rPr lang="el-GR" smtClean="0"/>
              <a:pPr/>
              <a:t>31</a:t>
            </a:fld>
            <a:endParaRPr lang="el-GR"/>
          </a:p>
        </p:txBody>
      </p:sp>
      <p:sp>
        <p:nvSpPr>
          <p:cNvPr id="5" name="Footer Placeholder 4"/>
          <p:cNvSpPr>
            <a:spLocks noGrp="1"/>
          </p:cNvSpPr>
          <p:nvPr>
            <p:ph type="ftr" sz="quarter" idx="11"/>
          </p:nvPr>
        </p:nvSpPr>
        <p:spPr/>
        <p:txBody>
          <a:bodyPr/>
          <a:lstStyle/>
          <a:p>
            <a:endParaRPr lang="el-GR"/>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http://www.nicoleleeideas.com/wp-content/uploads/2014/03/time-to-organize.jpg"/>
          <p:cNvPicPr>
            <a:picLocks noChangeAspect="1" noChangeArrowheads="1"/>
          </p:cNvPicPr>
          <p:nvPr/>
        </p:nvPicPr>
        <p:blipFill>
          <a:blip r:embed="rId7" cstate="print"/>
          <a:srcRect/>
          <a:stretch>
            <a:fillRect/>
          </a:stretch>
        </p:blipFill>
        <p:spPr bwMode="auto">
          <a:xfrm>
            <a:off x="0" y="1340768"/>
            <a:ext cx="9144000" cy="4896544"/>
          </a:xfrm>
          <a:prstGeom prst="rect">
            <a:avLst/>
          </a:prstGeom>
          <a:noFill/>
        </p:spPr>
      </p:pic>
      <p:sp>
        <p:nvSpPr>
          <p:cNvPr id="2" name="Title 1"/>
          <p:cNvSpPr>
            <a:spLocks noGrp="1"/>
          </p:cNvSpPr>
          <p:nvPr>
            <p:ph type="title"/>
            <p:custDataLst>
              <p:tags r:id="rId2"/>
            </p:custDataLst>
          </p:nvPr>
        </p:nvSpPr>
        <p:spPr/>
        <p:txBody>
          <a:bodyPr>
            <a:noAutofit/>
          </a:bodyPr>
          <a:lstStyle/>
          <a:p>
            <a:pPr lvl="3" algn="l" rtl="0">
              <a:spcBef>
                <a:spcPct val="0"/>
              </a:spcBef>
            </a:pPr>
            <a:r>
              <a:rPr lang="el-GR" sz="3000" b="1" dirty="0" smtClean="0">
                <a:solidFill>
                  <a:srgbClr val="FF6600"/>
                </a:solidFill>
                <a:latin typeface="Arial" pitchFamily="34" charset="0"/>
                <a:cs typeface="Arial" pitchFamily="34" charset="0"/>
              </a:rPr>
              <a:t>Αποτελεσματική Οργάνωση</a:t>
            </a:r>
            <a:endParaRPr lang="el-GR" sz="3000" b="1" dirty="0">
              <a:solidFill>
                <a:srgbClr val="FF6600"/>
              </a:solidFill>
              <a:latin typeface="Arial" pitchFamily="34" charset="0"/>
              <a:cs typeface="Arial" pitchFamily="34" charset="0"/>
            </a:endParaRPr>
          </a:p>
        </p:txBody>
      </p:sp>
      <p:sp>
        <p:nvSpPr>
          <p:cNvPr id="6" name="Footer Placeholder 5"/>
          <p:cNvSpPr>
            <a:spLocks noGrp="1"/>
          </p:cNvSpPr>
          <p:nvPr>
            <p:ph type="ftr" sz="quarter" idx="11"/>
            <p:custDataLst>
              <p:tags r:id="rId3"/>
            </p:custDataLst>
          </p:nvPr>
        </p:nvSpPr>
        <p:spPr/>
        <p:txBody>
          <a:bodyPr/>
          <a:lstStyle/>
          <a:p>
            <a:endParaRPr lang="el-GR"/>
          </a:p>
        </p:txBody>
      </p:sp>
      <p:sp>
        <p:nvSpPr>
          <p:cNvPr id="5" name="Slide Number Placeholder 4"/>
          <p:cNvSpPr>
            <a:spLocks noGrp="1"/>
          </p:cNvSpPr>
          <p:nvPr>
            <p:ph type="sldNum" sz="quarter" idx="12"/>
            <p:custDataLst>
              <p:tags r:id="rId4"/>
            </p:custDataLst>
          </p:nvPr>
        </p:nvSpPr>
        <p:spPr/>
        <p:txBody>
          <a:bodyPr/>
          <a:lstStyle/>
          <a:p>
            <a:fld id="{FF54B3E2-F008-4CCC-A39B-2A5AB36CC58C}" type="slidenum">
              <a:rPr lang="el-GR" smtClean="0"/>
              <a:pPr/>
              <a:t>32</a:t>
            </a:fld>
            <a:endParaRPr lang="el-GR"/>
          </a:p>
        </p:txBody>
      </p:sp>
      <p:sp>
        <p:nvSpPr>
          <p:cNvPr id="8" name="Rectangle 7"/>
          <p:cNvSpPr/>
          <p:nvPr/>
        </p:nvSpPr>
        <p:spPr>
          <a:xfrm>
            <a:off x="467544" y="3789040"/>
            <a:ext cx="1493912" cy="461665"/>
          </a:xfrm>
          <a:prstGeom prst="rect">
            <a:avLst/>
          </a:prstGeom>
        </p:spPr>
        <p:txBody>
          <a:bodyPr wrap="square">
            <a:spAutoFit/>
          </a:bodyPr>
          <a:lstStyle/>
          <a:p>
            <a:pPr>
              <a:spcBef>
                <a:spcPts val="600"/>
              </a:spcBef>
              <a:spcAft>
                <a:spcPts val="600"/>
              </a:spcAft>
              <a:buClr>
                <a:srgbClr val="FF6600"/>
              </a:buClr>
              <a:buSzPct val="92000"/>
              <a:buFont typeface="Arial" pitchFamily="34" charset="0"/>
              <a:buChar char="►"/>
            </a:pPr>
            <a:r>
              <a:rPr lang="en-US" sz="2400" b="1" dirty="0" smtClean="0">
                <a:latin typeface="Arial" pitchFamily="34" charset="0"/>
                <a:cs typeface="Arial" pitchFamily="34" charset="0"/>
              </a:rPr>
              <a:t>CV</a:t>
            </a:r>
            <a:endParaRPr lang="el-GR" sz="2400" b="1" dirty="0" smtClean="0">
              <a:latin typeface="Arial" pitchFamily="34" charset="0"/>
              <a:cs typeface="Arial" pitchFamily="34" charset="0"/>
            </a:endParaRPr>
          </a:p>
        </p:txBody>
      </p:sp>
      <p:sp>
        <p:nvSpPr>
          <p:cNvPr id="9" name="Rectangle 8"/>
          <p:cNvSpPr/>
          <p:nvPr/>
        </p:nvSpPr>
        <p:spPr>
          <a:xfrm>
            <a:off x="4067944" y="4725144"/>
            <a:ext cx="2304256" cy="507831"/>
          </a:xfrm>
          <a:prstGeom prst="rect">
            <a:avLst/>
          </a:prstGeom>
        </p:spPr>
        <p:txBody>
          <a:bodyPr wrap="square">
            <a:spAutoFit/>
          </a:bodyPr>
          <a:lstStyle/>
          <a:p>
            <a:pPr>
              <a:spcBef>
                <a:spcPts val="600"/>
              </a:spcBef>
              <a:spcAft>
                <a:spcPts val="600"/>
              </a:spcAft>
              <a:buClr>
                <a:srgbClr val="FF6600"/>
              </a:buClr>
              <a:buSzPct val="92000"/>
              <a:buFont typeface="Arial" pitchFamily="34" charset="0"/>
              <a:buChar char="►"/>
            </a:pPr>
            <a:r>
              <a:rPr lang="el-GR" sz="2700" dirty="0" smtClean="0">
                <a:latin typeface="Arial" pitchFamily="34" charset="0"/>
                <a:cs typeface="Arial" pitchFamily="34" charset="0"/>
              </a:rPr>
              <a:t>Ερωτήσεις</a:t>
            </a:r>
          </a:p>
        </p:txBody>
      </p:sp>
      <p:sp>
        <p:nvSpPr>
          <p:cNvPr id="10" name="Rectangle 9"/>
          <p:cNvSpPr/>
          <p:nvPr/>
        </p:nvSpPr>
        <p:spPr>
          <a:xfrm>
            <a:off x="0" y="5589240"/>
            <a:ext cx="3635896" cy="507831"/>
          </a:xfrm>
          <a:prstGeom prst="rect">
            <a:avLst/>
          </a:prstGeom>
        </p:spPr>
        <p:txBody>
          <a:bodyPr wrap="square">
            <a:spAutoFit/>
          </a:bodyPr>
          <a:lstStyle/>
          <a:p>
            <a:pPr>
              <a:spcBef>
                <a:spcPts val="600"/>
              </a:spcBef>
              <a:spcAft>
                <a:spcPts val="600"/>
              </a:spcAft>
              <a:buClr>
                <a:srgbClr val="FF6600"/>
              </a:buClr>
              <a:buSzPct val="92000"/>
              <a:buFont typeface="Arial" pitchFamily="34" charset="0"/>
              <a:buChar char="►"/>
            </a:pPr>
            <a:r>
              <a:rPr lang="el-GR" sz="2700" dirty="0" smtClean="0">
                <a:latin typeface="Arial" pitchFamily="34" charset="0"/>
                <a:cs typeface="Arial" pitchFamily="34" charset="0"/>
              </a:rPr>
              <a:t>Οργάνωση Χώρου</a:t>
            </a:r>
          </a:p>
        </p:txBody>
      </p:sp>
      <p:sp>
        <p:nvSpPr>
          <p:cNvPr id="11" name="Rectangle 10"/>
          <p:cNvSpPr/>
          <p:nvPr/>
        </p:nvSpPr>
        <p:spPr>
          <a:xfrm>
            <a:off x="4860032" y="5589240"/>
            <a:ext cx="3744416" cy="507831"/>
          </a:xfrm>
          <a:prstGeom prst="rect">
            <a:avLst/>
          </a:prstGeom>
        </p:spPr>
        <p:txBody>
          <a:bodyPr wrap="square">
            <a:spAutoFit/>
          </a:bodyPr>
          <a:lstStyle/>
          <a:p>
            <a:pPr>
              <a:spcBef>
                <a:spcPts val="600"/>
              </a:spcBef>
              <a:spcAft>
                <a:spcPts val="600"/>
              </a:spcAft>
              <a:buClr>
                <a:srgbClr val="FF6600"/>
              </a:buClr>
              <a:buSzPct val="92000"/>
              <a:buFont typeface="Arial" pitchFamily="34" charset="0"/>
              <a:buChar char="►"/>
            </a:pPr>
            <a:r>
              <a:rPr lang="el-GR" sz="2700" dirty="0" smtClean="0">
                <a:latin typeface="Arial" pitchFamily="34" charset="0"/>
                <a:cs typeface="Arial" pitchFamily="34" charset="0"/>
              </a:rPr>
              <a:t>Οργάνωση χρόνου</a:t>
            </a:r>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788024" y="274638"/>
            <a:ext cx="4175448" cy="994122"/>
          </a:xfrm>
          <a:solidFill>
            <a:srgbClr val="FF0000"/>
          </a:solidFill>
        </p:spPr>
        <p:txBody>
          <a:bodyPr>
            <a:noAutofit/>
          </a:bodyPr>
          <a:lstStyle/>
          <a:p>
            <a:pPr lvl="3" algn="l" rtl="0">
              <a:spcBef>
                <a:spcPct val="0"/>
              </a:spcBef>
            </a:pPr>
            <a:r>
              <a:rPr lang="el-GR" sz="3000" b="1" dirty="0" smtClean="0">
                <a:solidFill>
                  <a:schemeClr val="bg1"/>
                </a:solidFill>
                <a:latin typeface="Arial" pitchFamily="34" charset="0"/>
                <a:cs typeface="Arial" pitchFamily="34" charset="0"/>
              </a:rPr>
              <a:t>Αποτελεσματική Ακρόαση</a:t>
            </a:r>
            <a:endParaRPr lang="el-GR" sz="3000" b="1" dirty="0">
              <a:solidFill>
                <a:schemeClr val="bg1"/>
              </a:solidFill>
              <a:latin typeface="Arial" pitchFamily="34" charset="0"/>
              <a:cs typeface="Arial" pitchFamily="34" charset="0"/>
            </a:endParaRPr>
          </a:p>
        </p:txBody>
      </p:sp>
      <p:sp>
        <p:nvSpPr>
          <p:cNvPr id="6" name="Footer Placeholder 5"/>
          <p:cNvSpPr>
            <a:spLocks noGrp="1"/>
          </p:cNvSpPr>
          <p:nvPr>
            <p:ph type="ftr" sz="quarter" idx="11"/>
            <p:custDataLst>
              <p:tags r:id="rId3"/>
            </p:custDataLst>
          </p:nvPr>
        </p:nvSpPr>
        <p:spPr/>
        <p:txBody>
          <a:bodyPr/>
          <a:lstStyle/>
          <a:p>
            <a:endParaRPr lang="el-GR"/>
          </a:p>
        </p:txBody>
      </p:sp>
      <p:sp>
        <p:nvSpPr>
          <p:cNvPr id="5" name="Slide Number Placeholder 4"/>
          <p:cNvSpPr>
            <a:spLocks noGrp="1"/>
          </p:cNvSpPr>
          <p:nvPr>
            <p:ph type="sldNum" sz="quarter" idx="12"/>
            <p:custDataLst>
              <p:tags r:id="rId4"/>
            </p:custDataLst>
          </p:nvPr>
        </p:nvSpPr>
        <p:spPr/>
        <p:txBody>
          <a:bodyPr/>
          <a:lstStyle/>
          <a:p>
            <a:fld id="{FF54B3E2-F008-4CCC-A39B-2A5AB36CC58C}" type="slidenum">
              <a:rPr lang="el-GR" smtClean="0"/>
              <a:pPr/>
              <a:t>33</a:t>
            </a:fld>
            <a:endParaRPr lang="el-GR"/>
          </a:p>
        </p:txBody>
      </p:sp>
      <p:sp>
        <p:nvSpPr>
          <p:cNvPr id="7" name="Freeform 6"/>
          <p:cNvSpPr>
            <a:spLocks/>
          </p:cNvSpPr>
          <p:nvPr>
            <p:custDataLst>
              <p:tags r:id="rId5"/>
            </p:custDataLst>
          </p:nvPr>
        </p:nvSpPr>
        <p:spPr bwMode="auto">
          <a:xfrm rot="10800000">
            <a:off x="3203848" y="1700808"/>
            <a:ext cx="5759624" cy="4320480"/>
          </a:xfrm>
          <a:custGeom>
            <a:avLst/>
            <a:gdLst>
              <a:gd name="T0" fmla="*/ 0 w 2586"/>
              <a:gd name="T1" fmla="*/ 0 h 2784"/>
              <a:gd name="T2" fmla="*/ 2147483647 w 2586"/>
              <a:gd name="T3" fmla="*/ 2147483647 h 2784"/>
              <a:gd name="T4" fmla="*/ 2147483647 w 2586"/>
              <a:gd name="T5" fmla="*/ 2147483647 h 2784"/>
              <a:gd name="T6" fmla="*/ 2147483647 w 2586"/>
              <a:gd name="T7" fmla="*/ 2147483647 h 2784"/>
              <a:gd name="T8" fmla="*/ 0 w 2586"/>
              <a:gd name="T9" fmla="*/ 0 h 2784"/>
              <a:gd name="T10" fmla="*/ 0 60000 65536"/>
              <a:gd name="T11" fmla="*/ 0 60000 65536"/>
              <a:gd name="T12" fmla="*/ 0 60000 65536"/>
              <a:gd name="T13" fmla="*/ 0 60000 65536"/>
              <a:gd name="T14" fmla="*/ 0 60000 65536"/>
              <a:gd name="T15" fmla="*/ 0 w 2586"/>
              <a:gd name="T16" fmla="*/ 0 h 2784"/>
              <a:gd name="T17" fmla="*/ 2586 w 2586"/>
              <a:gd name="T18" fmla="*/ 2784 h 2784"/>
            </a:gdLst>
            <a:ahLst/>
            <a:cxnLst>
              <a:cxn ang="T10">
                <a:pos x="T0" y="T1"/>
              </a:cxn>
              <a:cxn ang="T11">
                <a:pos x="T2" y="T3"/>
              </a:cxn>
              <a:cxn ang="T12">
                <a:pos x="T4" y="T5"/>
              </a:cxn>
              <a:cxn ang="T13">
                <a:pos x="T6" y="T7"/>
              </a:cxn>
              <a:cxn ang="T14">
                <a:pos x="T8" y="T9"/>
              </a:cxn>
            </a:cxnLst>
            <a:rect l="T15" t="T16" r="T17" b="T18"/>
            <a:pathLst>
              <a:path w="2586" h="2784">
                <a:moveTo>
                  <a:pt x="0" y="0"/>
                </a:moveTo>
                <a:lnTo>
                  <a:pt x="2586" y="8"/>
                </a:lnTo>
                <a:lnTo>
                  <a:pt x="1951" y="2775"/>
                </a:lnTo>
                <a:lnTo>
                  <a:pt x="12" y="2784"/>
                </a:lnTo>
                <a:lnTo>
                  <a:pt x="0" y="0"/>
                </a:lnTo>
                <a:close/>
              </a:path>
            </a:pathLst>
          </a:custGeom>
          <a:blipFill dpi="0" rotWithShape="0">
            <a:blip r:embed="rId8" cstate="print"/>
            <a:srcRect/>
            <a:stretch>
              <a:fillRect/>
            </a:stretch>
          </a:blipFill>
          <a:ln w="9525" cap="flat" cmpd="sng">
            <a:noFill/>
            <a:prstDash val="solid"/>
            <a:round/>
            <a:headEnd/>
            <a:tailEnd/>
          </a:ln>
        </p:spPr>
        <p:txBody>
          <a:bodyPr wrap="none" anchor="ctr"/>
          <a:lstStyle/>
          <a:p>
            <a:endParaRPr lang="en-US"/>
          </a:p>
        </p:txBody>
      </p:sp>
      <p:sp>
        <p:nvSpPr>
          <p:cNvPr id="8" name="Content Placeholder 2"/>
          <p:cNvSpPr txBox="1">
            <a:spLocks/>
          </p:cNvSpPr>
          <p:nvPr/>
        </p:nvSpPr>
        <p:spPr>
          <a:xfrm>
            <a:off x="0" y="1700808"/>
            <a:ext cx="3491880" cy="4320480"/>
          </a:xfrm>
          <a:prstGeom prst="rect">
            <a:avLst/>
          </a:prstGeom>
          <a:solidFill>
            <a:schemeClr val="bg1"/>
          </a:solidFill>
          <a:ln>
            <a:solidFill>
              <a:srgbClr val="FFC000"/>
            </a:solid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ts val="300"/>
              </a:spcBef>
              <a:spcAft>
                <a:spcPts val="300"/>
              </a:spcAft>
              <a:buClrTx/>
              <a:buSzTx/>
              <a:buFont typeface="Arial" pitchFamily="34" charset="0"/>
              <a:buChar char="•"/>
              <a:tabLst/>
              <a:defRPr/>
            </a:pPr>
            <a:r>
              <a:rPr kumimoji="0" lang="el-GR" sz="27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Να ακούμε με πρόθεση πρωτίστως να κατανοήσουμε τόσο το λεκτικό όσο και το συναισθηματικό μέρος του μηνύματος</a:t>
            </a:r>
          </a:p>
          <a:p>
            <a:pPr marL="342900" marR="0" lvl="0" indent="-342900" algn="l" defTabSz="914400" rtl="0" eaLnBrk="1" fontAlgn="auto" latinLnBrk="0" hangingPunct="1">
              <a:lnSpc>
                <a:spcPct val="100000"/>
              </a:lnSpc>
              <a:spcBef>
                <a:spcPts val="300"/>
              </a:spcBef>
              <a:spcAft>
                <a:spcPts val="300"/>
              </a:spcAft>
              <a:buClrTx/>
              <a:buSzTx/>
              <a:buFont typeface="Arial" pitchFamily="34" charset="0"/>
              <a:buNone/>
              <a:tabLst/>
              <a:defRPr/>
            </a:pPr>
            <a:endParaRPr kumimoji="0" lang="el-GR" sz="27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hatisonthetable.files.wordpress.com/2012/11/listening.png">
            <a:hlinkClick r:id="rId7"/>
          </p:cNvPr>
          <p:cNvPicPr>
            <a:picLocks noChangeAspect="1" noChangeArrowheads="1"/>
          </p:cNvPicPr>
          <p:nvPr/>
        </p:nvPicPr>
        <p:blipFill>
          <a:blip r:embed="rId8" cstate="print"/>
          <a:srcRect/>
          <a:stretch>
            <a:fillRect/>
          </a:stretch>
        </p:blipFill>
        <p:spPr bwMode="auto">
          <a:xfrm>
            <a:off x="0" y="2204864"/>
            <a:ext cx="9144000" cy="4653136"/>
          </a:xfrm>
          <a:prstGeom prst="rect">
            <a:avLst/>
          </a:prstGeom>
          <a:noFill/>
        </p:spPr>
      </p:pic>
      <p:sp>
        <p:nvSpPr>
          <p:cNvPr id="2" name="Title 1"/>
          <p:cNvSpPr>
            <a:spLocks noGrp="1"/>
          </p:cNvSpPr>
          <p:nvPr>
            <p:ph type="title"/>
            <p:custDataLst>
              <p:tags r:id="rId2"/>
            </p:custDataLst>
          </p:nvPr>
        </p:nvSpPr>
        <p:spPr>
          <a:xfrm>
            <a:off x="251520" y="274638"/>
            <a:ext cx="8435280" cy="922114"/>
          </a:xfrm>
        </p:spPr>
        <p:txBody>
          <a:bodyPr>
            <a:noAutofit/>
          </a:bodyPr>
          <a:lstStyle/>
          <a:p>
            <a:pPr lvl="3" algn="l" rtl="0">
              <a:spcBef>
                <a:spcPct val="0"/>
              </a:spcBef>
            </a:pPr>
            <a:r>
              <a:rPr lang="el-GR" sz="3000" b="1" dirty="0" smtClean="0">
                <a:solidFill>
                  <a:srgbClr val="FF6600"/>
                </a:solidFill>
              </a:rPr>
              <a:t>«Ακούω» με κινέζικους χαρακτήρες</a:t>
            </a:r>
            <a:endParaRPr lang="el-GR" sz="3000" b="1" dirty="0">
              <a:solidFill>
                <a:srgbClr val="FF6600"/>
              </a:solidFill>
              <a:latin typeface="Arial" pitchFamily="34" charset="0"/>
              <a:cs typeface="Arial" pitchFamily="34" charset="0"/>
            </a:endParaRPr>
          </a:p>
        </p:txBody>
      </p:sp>
      <p:sp>
        <p:nvSpPr>
          <p:cNvPr id="7" name="Content Placeholder 6"/>
          <p:cNvSpPr>
            <a:spLocks noGrp="1"/>
          </p:cNvSpPr>
          <p:nvPr>
            <p:ph idx="1"/>
          </p:nvPr>
        </p:nvSpPr>
        <p:spPr/>
        <p:txBody>
          <a:bodyPr>
            <a:normAutofit/>
          </a:bodyPr>
          <a:lstStyle/>
          <a:p>
            <a:pPr>
              <a:buClr>
                <a:srgbClr val="FF6600"/>
              </a:buClr>
              <a:buSzPct val="95000"/>
              <a:buFont typeface="Arial" pitchFamily="34" charset="0"/>
              <a:buChar char="►"/>
            </a:pPr>
            <a:r>
              <a:rPr lang="el-GR" sz="2700" dirty="0" smtClean="0">
                <a:latin typeface="Arial" pitchFamily="34" charset="0"/>
                <a:cs typeface="Arial" pitchFamily="34" charset="0"/>
              </a:rPr>
              <a:t>Η ακρόαση δεν είναι μόνο τα αυτιά</a:t>
            </a:r>
          </a:p>
        </p:txBody>
      </p:sp>
      <p:sp>
        <p:nvSpPr>
          <p:cNvPr id="6" name="Footer Placeholder 5"/>
          <p:cNvSpPr>
            <a:spLocks noGrp="1"/>
          </p:cNvSpPr>
          <p:nvPr>
            <p:ph type="ftr" sz="quarter" idx="11"/>
            <p:custDataLst>
              <p:tags r:id="rId3"/>
            </p:custDataLst>
          </p:nvPr>
        </p:nvSpPr>
        <p:spPr/>
        <p:txBody>
          <a:bodyPr/>
          <a:lstStyle/>
          <a:p>
            <a:endParaRPr lang="el-GR"/>
          </a:p>
        </p:txBody>
      </p:sp>
      <p:sp>
        <p:nvSpPr>
          <p:cNvPr id="5" name="Slide Number Placeholder 4"/>
          <p:cNvSpPr>
            <a:spLocks noGrp="1"/>
          </p:cNvSpPr>
          <p:nvPr>
            <p:ph type="sldNum" sz="quarter" idx="12"/>
            <p:custDataLst>
              <p:tags r:id="rId4"/>
            </p:custDataLst>
          </p:nvPr>
        </p:nvSpPr>
        <p:spPr/>
        <p:txBody>
          <a:bodyPr/>
          <a:lstStyle/>
          <a:p>
            <a:fld id="{FF54B3E2-F008-4CCC-A39B-2A5AB36CC58C}" type="slidenum">
              <a:rPr lang="el-GR" smtClean="0"/>
              <a:pPr/>
              <a:t>34</a:t>
            </a:fld>
            <a:endParaRPr lang="el-GR"/>
          </a:p>
        </p:txBody>
      </p:sp>
      <p:pic>
        <p:nvPicPr>
          <p:cNvPr id="9" name="Picture 4" descr="https://encrypted-tbn1.gstatic.com/images?q=tbn:ANd9GcQp7Q4ea_B2mhnh2QAlDsTsq4S8QHegsj_Qg5CUEPEbpvaL6GQd">
            <a:hlinkClick r:id="rId9"/>
          </p:cNvPr>
          <p:cNvPicPr>
            <a:picLocks noChangeAspect="1" noChangeArrowheads="1"/>
          </p:cNvPicPr>
          <p:nvPr/>
        </p:nvPicPr>
        <p:blipFill>
          <a:blip r:embed="rId10" cstate="print"/>
          <a:srcRect/>
          <a:stretch>
            <a:fillRect/>
          </a:stretch>
        </p:blipFill>
        <p:spPr bwMode="auto">
          <a:xfrm>
            <a:off x="7236296" y="146043"/>
            <a:ext cx="1763688" cy="1296144"/>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91264" cy="1143000"/>
          </a:xfrm>
        </p:spPr>
        <p:txBody>
          <a:bodyPr>
            <a:noAutofit/>
          </a:bodyPr>
          <a:lstStyle/>
          <a:p>
            <a:pPr lvl="3" algn="l" rtl="0">
              <a:spcBef>
                <a:spcPct val="0"/>
              </a:spcBef>
            </a:pPr>
            <a:r>
              <a:rPr lang="el-GR" sz="3000" b="1" dirty="0" smtClean="0">
                <a:solidFill>
                  <a:srgbClr val="FF6600"/>
                </a:solidFill>
              </a:rPr>
              <a:t>Πρακτικές αποτελεσματικής ακρόασης </a:t>
            </a:r>
            <a:endParaRPr lang="el-GR" sz="3000" b="1" dirty="0">
              <a:solidFill>
                <a:srgbClr val="FF6600"/>
              </a:solidFill>
              <a:latin typeface="Arial" pitchFamily="34" charset="0"/>
              <a:cs typeface="Arial" pitchFamily="34" charset="0"/>
            </a:endParaRPr>
          </a:p>
        </p:txBody>
      </p:sp>
      <p:sp>
        <p:nvSpPr>
          <p:cNvPr id="3" name="Content Placeholder 2"/>
          <p:cNvSpPr>
            <a:spLocks noGrp="1"/>
          </p:cNvSpPr>
          <p:nvPr>
            <p:ph idx="1"/>
            <p:custDataLst>
              <p:tags r:id="rId3"/>
            </p:custDataLst>
          </p:nvPr>
        </p:nvSpPr>
        <p:spPr/>
        <p:txBody>
          <a:bodyPr>
            <a:noAutofit/>
          </a:bodyPr>
          <a:lstStyle/>
          <a:p>
            <a:pPr>
              <a:spcBef>
                <a:spcPts val="600"/>
              </a:spcBef>
              <a:spcAft>
                <a:spcPts val="600"/>
              </a:spcAft>
              <a:buClr>
                <a:srgbClr val="FF6600"/>
              </a:buClr>
              <a:buSzPct val="92000"/>
              <a:buFont typeface="Wingdings" pitchFamily="2" charset="2"/>
              <a:buChar char="ü"/>
            </a:pPr>
            <a:r>
              <a:rPr lang="el-GR" sz="2700" dirty="0" smtClean="0">
                <a:latin typeface="Arial" pitchFamily="34" charset="0"/>
                <a:cs typeface="Arial" pitchFamily="34" charset="0"/>
              </a:rPr>
              <a:t>Ακούμε προσεκτικά την απάντηση </a:t>
            </a:r>
          </a:p>
          <a:p>
            <a:pPr>
              <a:spcBef>
                <a:spcPts val="600"/>
              </a:spcBef>
              <a:spcAft>
                <a:spcPts val="600"/>
              </a:spcAft>
              <a:buClr>
                <a:srgbClr val="FF6600"/>
              </a:buClr>
              <a:buSzPct val="92000"/>
              <a:buFont typeface="Wingdings" pitchFamily="2" charset="2"/>
              <a:buChar char="ü"/>
            </a:pPr>
            <a:r>
              <a:rPr lang="el-GR" sz="2700" dirty="0" smtClean="0">
                <a:latin typeface="Arial" pitchFamily="34" charset="0"/>
                <a:cs typeface="Arial" pitchFamily="34" charset="0"/>
              </a:rPr>
              <a:t>Απαντούμε με την ολοκλήρωση </a:t>
            </a:r>
          </a:p>
          <a:p>
            <a:pPr>
              <a:spcBef>
                <a:spcPts val="600"/>
              </a:spcBef>
              <a:spcAft>
                <a:spcPts val="600"/>
              </a:spcAft>
              <a:buClr>
                <a:srgbClr val="FF6600"/>
              </a:buClr>
              <a:buSzPct val="92000"/>
              <a:buFont typeface="Wingdings" pitchFamily="2" charset="2"/>
              <a:buChar char="ü"/>
            </a:pPr>
            <a:r>
              <a:rPr lang="el-GR" sz="2700" dirty="0" smtClean="0">
                <a:latin typeface="Arial" pitchFamily="34" charset="0"/>
                <a:cs typeface="Arial" pitchFamily="34" charset="0"/>
              </a:rPr>
              <a:t>Αποφεύγουμε επικριτικές δηλώσεις / σχόλια</a:t>
            </a:r>
          </a:p>
          <a:p>
            <a:pPr>
              <a:spcBef>
                <a:spcPts val="600"/>
              </a:spcBef>
              <a:spcAft>
                <a:spcPts val="600"/>
              </a:spcAft>
              <a:buClr>
                <a:srgbClr val="FF6600"/>
              </a:buClr>
              <a:buSzPct val="92000"/>
              <a:buFont typeface="Wingdings" pitchFamily="2" charset="2"/>
              <a:buChar char="ü"/>
            </a:pPr>
            <a:r>
              <a:rPr lang="el-GR" sz="2700" dirty="0" smtClean="0">
                <a:latin typeface="Arial" pitchFamily="34" charset="0"/>
                <a:cs typeface="Arial" pitchFamily="34" charset="0"/>
              </a:rPr>
              <a:t>Προσέχουμε τη γλώσσα του σώματος μας</a:t>
            </a:r>
          </a:p>
          <a:p>
            <a:pPr>
              <a:spcBef>
                <a:spcPts val="600"/>
              </a:spcBef>
              <a:spcAft>
                <a:spcPts val="600"/>
              </a:spcAft>
              <a:buClr>
                <a:srgbClr val="FF6600"/>
              </a:buClr>
              <a:buSzPct val="92000"/>
              <a:buFont typeface="Wingdings" pitchFamily="2" charset="2"/>
              <a:buChar char="ü"/>
            </a:pPr>
            <a:r>
              <a:rPr lang="el-GR" sz="2700" dirty="0" smtClean="0">
                <a:latin typeface="Arial" pitchFamily="34" charset="0"/>
                <a:cs typeface="Arial" pitchFamily="34" charset="0"/>
              </a:rPr>
              <a:t>Εξαλείφουμε θορύβους / παρεμβολές </a:t>
            </a:r>
          </a:p>
          <a:p>
            <a:pPr>
              <a:spcBef>
                <a:spcPts val="600"/>
              </a:spcBef>
              <a:spcAft>
                <a:spcPts val="600"/>
              </a:spcAft>
              <a:buClr>
                <a:srgbClr val="FF6600"/>
              </a:buClr>
              <a:buSzPct val="92000"/>
              <a:buFont typeface="Wingdings" pitchFamily="2" charset="2"/>
              <a:buChar char="ü"/>
            </a:pPr>
            <a:r>
              <a:rPr lang="el-GR" sz="2700" dirty="0" smtClean="0">
                <a:latin typeface="Arial" pitchFamily="34" charset="0"/>
                <a:cs typeface="Arial" pitchFamily="34" charset="0"/>
              </a:rPr>
              <a:t>Κρατάμε σημειώσεις </a:t>
            </a:r>
          </a:p>
          <a:p>
            <a:pPr>
              <a:spcBef>
                <a:spcPts val="600"/>
              </a:spcBef>
              <a:spcAft>
                <a:spcPts val="600"/>
              </a:spcAft>
              <a:buClr>
                <a:srgbClr val="FF6600"/>
              </a:buClr>
              <a:buSzPct val="92000"/>
              <a:buFont typeface="Wingdings" pitchFamily="2" charset="2"/>
              <a:buChar char="ü"/>
            </a:pPr>
            <a:r>
              <a:rPr lang="el-GR" sz="2700" dirty="0" smtClean="0">
                <a:latin typeface="Arial" pitchFamily="34" charset="0"/>
                <a:cs typeface="Arial" pitchFamily="34" charset="0"/>
              </a:rPr>
              <a:t>Επικεντρωνόμαστε στον ομιλητή</a:t>
            </a:r>
          </a:p>
          <a:p>
            <a:pPr>
              <a:spcBef>
                <a:spcPts val="600"/>
              </a:spcBef>
              <a:spcAft>
                <a:spcPts val="600"/>
              </a:spcAft>
              <a:buClr>
                <a:srgbClr val="FF6600"/>
              </a:buClr>
              <a:buSzPct val="92000"/>
              <a:buFont typeface="Wingdings" pitchFamily="2" charset="2"/>
              <a:buChar char="ü"/>
            </a:pPr>
            <a:r>
              <a:rPr lang="el-GR" sz="2700" dirty="0" smtClean="0">
                <a:latin typeface="Arial" pitchFamily="34" charset="0"/>
                <a:cs typeface="Arial" pitchFamily="34" charset="0"/>
              </a:rPr>
              <a:t>Κάνουμε ανοικτές ερωτήσεις </a:t>
            </a:r>
          </a:p>
        </p:txBody>
      </p:sp>
      <p:sp>
        <p:nvSpPr>
          <p:cNvPr id="6" name="Footer Placeholder 5"/>
          <p:cNvSpPr>
            <a:spLocks noGrp="1"/>
          </p:cNvSpPr>
          <p:nvPr>
            <p:ph type="ftr" sz="quarter" idx="11"/>
            <p:custDataLst>
              <p:tags r:id="rId4"/>
            </p:custDataLst>
          </p:nvPr>
        </p:nvSpPr>
        <p:spPr/>
        <p:txBody>
          <a:bodyPr/>
          <a:lstStyle/>
          <a:p>
            <a:endParaRPr lang="el-GR" dirty="0"/>
          </a:p>
        </p:txBody>
      </p:sp>
      <p:sp>
        <p:nvSpPr>
          <p:cNvPr id="5" name="Slide Number Placeholder 4"/>
          <p:cNvSpPr>
            <a:spLocks noGrp="1"/>
          </p:cNvSpPr>
          <p:nvPr>
            <p:ph type="sldNum" sz="quarter" idx="12"/>
            <p:custDataLst>
              <p:tags r:id="rId5"/>
            </p:custDataLst>
          </p:nvPr>
        </p:nvSpPr>
        <p:spPr/>
        <p:txBody>
          <a:bodyPr/>
          <a:lstStyle/>
          <a:p>
            <a:fld id="{FF54B3E2-F008-4CCC-A39B-2A5AB36CC58C}" type="slidenum">
              <a:rPr lang="el-GR" smtClean="0"/>
              <a:pPr/>
              <a:t>35</a:t>
            </a:fld>
            <a:endParaRPr lang="el-GR"/>
          </a:p>
        </p:txBody>
      </p:sp>
      <p:pic>
        <p:nvPicPr>
          <p:cNvPr id="7" name="Picture 2" descr="http://majesticoaksapts.com/wp-content/uploads/2013/09/helpfulhints.jpg">
            <a:hlinkClick r:id="rId8"/>
          </p:cNvPr>
          <p:cNvPicPr>
            <a:picLocks noChangeAspect="1" noChangeArrowheads="1"/>
          </p:cNvPicPr>
          <p:nvPr/>
        </p:nvPicPr>
        <p:blipFill>
          <a:blip r:embed="rId9" cstate="print"/>
          <a:srcRect/>
          <a:stretch>
            <a:fillRect/>
          </a:stretch>
        </p:blipFill>
        <p:spPr bwMode="auto">
          <a:xfrm>
            <a:off x="7704856" y="116632"/>
            <a:ext cx="1403648" cy="1533972"/>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23528" y="274638"/>
            <a:ext cx="8363272" cy="1143000"/>
          </a:xfrm>
        </p:spPr>
        <p:txBody>
          <a:bodyPr>
            <a:noAutofit/>
          </a:bodyPr>
          <a:lstStyle/>
          <a:p>
            <a:pPr lvl="3" algn="l" rtl="0">
              <a:spcBef>
                <a:spcPct val="0"/>
              </a:spcBef>
            </a:pPr>
            <a:r>
              <a:rPr lang="el-GR" sz="3000" b="1" dirty="0" smtClean="0">
                <a:solidFill>
                  <a:srgbClr val="FF6600"/>
                </a:solidFill>
                <a:latin typeface="Arial" pitchFamily="34" charset="0"/>
                <a:cs typeface="Arial" pitchFamily="34" charset="0"/>
              </a:rPr>
              <a:t>Μη λεκτική επικοινωνία</a:t>
            </a:r>
            <a:endParaRPr lang="el-GR" sz="3000" b="1" dirty="0">
              <a:solidFill>
                <a:srgbClr val="FF6600"/>
              </a:solidFill>
              <a:latin typeface="Arial" pitchFamily="34" charset="0"/>
              <a:cs typeface="Arial" pitchFamily="34" charset="0"/>
            </a:endParaRPr>
          </a:p>
        </p:txBody>
      </p:sp>
      <p:sp>
        <p:nvSpPr>
          <p:cNvPr id="8" name="Content Placeholder 7"/>
          <p:cNvSpPr>
            <a:spLocks noGrp="1"/>
          </p:cNvSpPr>
          <p:nvPr>
            <p:ph idx="1"/>
          </p:nvPr>
        </p:nvSpPr>
        <p:spPr/>
        <p:txBody>
          <a:bodyPr>
            <a:normAutofit/>
          </a:bodyPr>
          <a:lstStyle/>
          <a:p>
            <a:r>
              <a:rPr lang="el-GR" sz="2700" dirty="0" smtClean="0">
                <a:latin typeface="Arial" pitchFamily="34" charset="0"/>
                <a:cs typeface="Arial" pitchFamily="34" charset="0"/>
              </a:rPr>
              <a:t>Ορισμός και σημασία</a:t>
            </a:r>
            <a:endParaRPr lang="el-GR" sz="2700" dirty="0">
              <a:latin typeface="Arial" pitchFamily="34" charset="0"/>
              <a:cs typeface="Arial" pitchFamily="34" charset="0"/>
            </a:endParaRPr>
          </a:p>
        </p:txBody>
      </p:sp>
      <p:sp>
        <p:nvSpPr>
          <p:cNvPr id="6" name="Footer Placeholder 5"/>
          <p:cNvSpPr>
            <a:spLocks noGrp="1"/>
          </p:cNvSpPr>
          <p:nvPr>
            <p:ph type="ftr" sz="quarter" idx="11"/>
            <p:custDataLst>
              <p:tags r:id="rId3"/>
            </p:custDataLst>
          </p:nvPr>
        </p:nvSpPr>
        <p:spPr/>
        <p:txBody>
          <a:bodyPr/>
          <a:lstStyle/>
          <a:p>
            <a:endParaRPr lang="el-GR"/>
          </a:p>
        </p:txBody>
      </p:sp>
      <p:sp>
        <p:nvSpPr>
          <p:cNvPr id="5" name="Slide Number Placeholder 4"/>
          <p:cNvSpPr>
            <a:spLocks noGrp="1"/>
          </p:cNvSpPr>
          <p:nvPr>
            <p:ph type="sldNum" sz="quarter" idx="12"/>
            <p:custDataLst>
              <p:tags r:id="rId4"/>
            </p:custDataLst>
          </p:nvPr>
        </p:nvSpPr>
        <p:spPr/>
        <p:txBody>
          <a:bodyPr/>
          <a:lstStyle/>
          <a:p>
            <a:fld id="{FF54B3E2-F008-4CCC-A39B-2A5AB36CC58C}" type="slidenum">
              <a:rPr lang="el-GR" smtClean="0"/>
              <a:pPr/>
              <a:t>36</a:t>
            </a:fld>
            <a:endParaRPr lang="el-GR"/>
          </a:p>
        </p:txBody>
      </p:sp>
      <p:sp>
        <p:nvSpPr>
          <p:cNvPr id="212994" name="AutoShape 2" descr="data:image/jpeg;base64,/9j/4AAQSkZJRgABAQAAAQABAAD/2wCEAAkGBhQSERUUEhQUFBUWFRgWFxcVFBUVFRQXFBQYFBUVFBUXHCceFxkjGRQUHy8gIycpLCwsFR4xNTAqNSYrLCkBCQoKDgwOGg8PGikkHBwsKSksKSwpKSksKSwsKSwpKSkpKSwpLCksLCwpKSkpKSkpLCwpKSwsKSwpLCksKSwsKf/AABEIALYBFQMBIgACEQEDEQH/xAAcAAAABwEBAAAAAAAAAAAAAAAAAQMEBQYHAgj/xABEEAABAwEFBgMFBgMHAgcAAAABAAIRAwQFEiExBkFRYXGBEyKRBzKhscEjQlJi0fAUcoIkM5KisuHxY9IlNENEU3PC/8QAGgEAAgMBAQAAAAAAAAAAAAAAAAECAwQFBv/EACURAAICAgICAgMBAQEAAAAAAAABAhEDIRIxBEETUQUiMqGxYf/aAAwDAQACEQMRAD8A2YIIpRgpgGggm9ttYpU3POYaCctTG5ADgI0xsVvxxIiec9k9CSafQ2muw0EEEyIFFX/f1Oy0jUf/AEt3uPAcuafWy1tpsc95hrQSTyCwvbTaR9qrcAcmj8LVVlnxWiyEbEL+2mq2uqXPdluA9xg4AfVRlSoGiSf1P75LjFgaOO7jnp3SWLD5nHP5cgsPbNHQoa56chqOp0HTPspq7rodGOs7wmnMCJqP6DUd0LosQpsFesAXETTYd3AkceA3fLupWNRxc8kg7vxflH5VFv6GiRoXtTp/3NIZffecR9f0SNfaSq7IBv8Ah/VMi0u1Ia0DoGDgOfPVSNj2dJbiqTTZGTdHkHTF+GfXtmqml7Ji9230/EN/y+Cu10bTYYbU+GZaOJ3AKhVmBuVMYGjfx7k5pWlaQ0Q8xvge87hJUoT4vQOKktmx0K4cAWmQUqCs42a2tLDDiBSy1GkmBHw9VodGsHCQZBXSxZVkRjnBxYqgiBRq4gBBBBAg0ESCBhoLlCUAdIIpQCADRrlGgA0EEEABBBBAEHtBbH02MLThBqBrjvAIMRwkgBOLBaiciZ5/qmG2Lv7LU/EMLwJzOB7XGBqcgUV0VwWscOXxVTdSLkk4E+FB7X2rDZyBrUeyn2LpPwaVNgqsbSP8S0UaW5gNQ9T5W/CfVObpEcatkhdrfd7KZao6yUoI5BSIRBaDI7YaCC5cVYVmf+1W+y1lOztMGocTv5WnTufkssPmcXH/AJ4D981Z9vq/iWtz5yAIHIAkD6nuqoypl1OQXPySuRpiqQREkuOk5c+MfrwSN2sFWtL/AO6p+Z35o91vc7uAKFsqF3lHTLQTuTtoFJgY3I+848DvceMDIBQukTJC228uOJ+sw1u4HfPTL4IUq0wG+Z79BwnT4Z91BiqajgBpoJ6yST6lWK66BBJaCXHKTllw5BRdRQdlhuiwtptDnkEgjM5hruFMfed+b00lSb6ZfJJwMG85knn/ANozJzMKIoVwDLjjcNAPcb6ZnpvUmHY4Lp5Df2boOP7lV9kiIvGsMzTBG7G733fyxkwdJPNQJaS6OffurXbbPOXHJoGZPGPqdB821K4ywY3D+Xn+bpw466DOrlRZRGWl8YWjd5z290fv8SvGwd9PI8N5JjQlUi1U/e47+EnID/dWLY7y1J3RHxU8c3GSaFONpmoMcupSNIpVdpbRzmdIIkEwDRSgiKBAlCVyggDqVC7S7ZWawtDq74J91jRie7oOHMrjbPaH+CsdSuBiLYDRuxOMCeS8y3tfNS0VHVKri5zjJJ+Q4AcEDNG2g9tVorEtsoFBn4jD6h+jfioi5PazbaDjif4wO6rJ9CNFRWvTqi0HJOwo9IbD+0GleLSAPDqt96mTOX4mnePkrWvMeytqfZ7RTrMJGFwJjeJzHcSvTFCsHta4aEAjoRKAFEESNICp26oHW0iZw0mg8iXOd8iErdrgHvY3QHThIkgeqibDU/t1qBOfikdsIwj0hFdFoc21V2P18SQfyuALfhHosjezYl+tF0pPkKsXbVFes+tuc6G/yN8rfWJ7p5flqNOy1YObm4W9XkM+vwTbZ2zYGAbgAApSlbSIQjSbLDZ9U6lV68L9FF2BrcbznEwGjQE9c8uSaV9oK5H3GdGyf8xKkssVoi8UnsthcmdutWFp6KEs96vjN5J5xHpCiryttWpVbSEjEJJwjSY8p3olmVAsMrM/2prYqhEaZeirJeR8v+FffaFc7aBpYA6XscXAZiQRnnpqqFWouO4tH+b/AGWP3stao7sZGu4fEjX45JV4mS4gE5n/AI9E2pUiMzlw6cIHyUhZacaiDzjF1jcf3khiQrY7MBudn/jI7+6OZhSLXnSYH4KZn/E7emwaTr6SGjvJz+Kd2dg3kRwbn8cgs8mWpDuyl0wAG/TmrFdtLIQC48Tv/fABQlnt9NmUTxCm7Je7jAYMM+vfekmS42Tlmu1lPz1SC6NPjHIfvLRRV9XhizGQ3H9B9U78Jzhic17uUFre5dA9VGWm7H1HyS3LQDzRyEZfFOVUOKIlllHh83GTPDcpS4nRVa3IAEerhkPTPspIXEGUnvdJcGEjKcIAzPXVRdyHHXZAy8Q9TDTJPUn4KHFqSJN6ZptEpWU2ouyTS/b/AKdkouq1jDRwzJJ0AHFdyPRyn2SqNZHa/bnBIp2foXP+YASt3+3RsgVqBjeabpI/pP6qQUauuSo24dpKFsZjoPDgNRo5p4OacwpIoAJCUCiQAxv252WqhUoVPde2DGo4EcwV5q2p2VfZK72GXMDiGvjUDSeBXqNZ9fdkY6vUpvbjbMyYynMjsq8k+Kssxw5aMHp04S9MQfotEtPs1DrTLThokTlqCPu9FLnZgWqzvo4ADTePBfAByGY6blD50W/AzMaVsw6ei9J7IPJsNnLtTRZ/pXnC9bjq2esWVWFpkdCCdQd69QWJgbTYBoGtA6AAK+7RnaoXQRIIEZ9aYp3pVGniNY8d2gE+rSpC0WP+0CoNHNDTyLdPUH4I9t7GB4VpAzpPwOP/AE6mWfIPj/EUtSq+JRMGJGRyy5rLJUzVF2h1eln8SkWc2n/C4H6FdWWnDeHVNrG4xn6p8Go/9JEXQoY6r3kamBO5rch+vdOBdOJ0TAGcxJyIyhPDSG7I8U4svuTqT9MoHJOMUKc2in33SbZ3DAXnMlwMRmScuGe5FYtoG1a1OmGODmklznaAFsQOM5Hsne0NJrGueSXO5DjpnuUfs/s//wCoScZMzw5QqJJ8qRZjlcbYPaLSEU6pEtzYdABPmBJnKYPos4tb2bhHcn6rU9uKzW2TA8tEkEl2cBpnIbzOQhYxbK7S4BpwgnKRmeGmnRVyjctCsWp4AZc6OhzT+xvxGKbYHHj9So+z2ZsZnFy/UqXuqln+9OAScbJRQjXtDGf3hOW4CV3ZL8p4mt8GqS9wa3TMuMAAc1aqVyMqQQAOMiQUozY2kXeZpbyEOaexVihD2iT5egrNYsgcBbLQ+HCDhIkOjeNMwntjqw/CHAHufqpqtZA9rcb3nAPKQQC3KMoGWWUaKoXhQLKwcNx+qUsUV0EZN6ZeadhlsuJPLcm1ptL2kCmGAcXOA9P+E8sdTFQy1hUd2y1U2kvrF76RcJDHvxAB+I4QIxEt8vKZ3KcYRINtFodZarmuLrQMIaTA0AjOTvEclF7GU8TgeDSe7zl8AEwtVmtFOjWzf4DnNaw1CPGawvEh8e911zVl2KsJbTkjM5n6D0hVT3kURvUGy0Uwsu9t145UKIO9z3DtDcvVao0LKNuNnfFvaj45Pg1gGgjKC0E4J5n5rpPSMMVbMoInTMqz7M7HV6/m8MNYR7zzHcDVW+h7PKNnteIS5gOTXZwY471d6Fka9saZRAy+SzSnekao462yr7I7IV7JaKVRr2mThc1pPmYdZ6ZFakoK7qbQ9u/DIHcQp1XY+ijL2clEukRVxSEqZtNdJpv8QOJDpmdx1Gfqromt42FtZhY4a6cjuIVWSHNUW458WVG76wIzKlqOFoaGgDP5qJs+yNoD/eaG8ZJntCVsN313ViHw1jDE/i6LHHHNOqNkpwfskLy2Zp2pzS9odHy5qyU2YQG8APQZKJvzaShd9nNSqY3NaPfqO3NaN/yCyi5PafUdeItFd0Un/ZlgktpsmWwN5BzJ1Oa3wxtGGc7NwQSNktbKjA+m4Oa4SCDIIQTICVtsrajHMeJa9pa4ciIKzi6LU6hWfZap/u3ET+IfdPQiD3WmlZz7RrAaVelam+66Kb+TmyWk9WyP6VTkXsuxSp0WegZGSdNf6qCuG88bAJ/3UwDHRVl7Er2vHwmSG43bhMDuVEWHaqq1gaWskTPvZySYnupC+XfZTzE98p+Kq1GgXOjcFW5ST0yyMYtbRK3kalpeC4DwxnhbMzxdxKn7DTFNk7onPgmt22eAEjtpb/Asb4954wN6vyPoJKl0uRFtdIyvbTaE2y0jCYpB0N4ENmXHlAJVdnEcTc2kiOQjQdIT2rRw0qzvwUSB1eRT+pUGWltn8hLXBjahIPveI80o5QGKMFyIN0TtkpqYsORUVdJxMYeIHyU1QpZSoMviWy5X6K12ahIVQuQ5BWqhbcDc1KD+yc19HN5NwNVOttpa52EZlL7X3rUdhDZDCfMRqOHZQdmY0VhDwTExiE9xqiTvoUYs0W4mTSAPBPv4cHkkrqpRTByzTuz1RorIrRXLsZ3vYQ6zvac5w/B7T9E+umz4aYQtQlobxI+GaeU2wAE4Y/35FGWeqDhRd+7O0bUGis2cDg5pBLS0jeCFKoiFqMyZUKVUlzw6SGvIaTObdxk69U+sjhuVgr2Fr2iBmNP0UK+6xjGozzA3rJPG07RrhkTWx3dtKXyRp6HopdI0KAaMkpK0xVIzTlbDK5QlFKmQBKBKJEUhnNarA5qHt1/0rPZ3V6jgGtBniSDoOJJSl82zDDRq7yjkI8zj0Cwj2h7XfxNXwqR+wpGG55PcMi88eSl6HRGbUbVVLdaDUqExoxkyGN3Ac+Ka2N0KMpuT2lUTTIl12b28r2JjqdOHNJkB2Yad+HhOXoiVVbXlBTI0eqVF7SXQLTZqlLe5vlPB7c2H1AHdSiJwVFWTRkOyV5YXYHZFuUHURlC0OhVDmrP9tbD/AAlu8RohlYF44B0w8euf9SmbjvwPAE9Vm6dGyP7IsNrshcxzRmCP3CjrDduHqpui6Qu/AzUXHdkrpHVmpKpe0uoDTaJ90hwHE4wPlKuYMBZj7Qra11ZzQSXNAB/C0DMdySUTeqKl2VO1Mmjam8iOzK7T8iFW6zSKGTXSWtByywNqOc1w4zJHZWEWkC0VGn3XOe13Sq0iexaCmW0luDgw0Wloa3wnYgNRJAHQg5pYtLYS2xXZx00wOCtNmYMBVJ2ftGE8irxd7gRCrl2acfRatnLMCznHxTfaC8/Be1jgcLvdIEiYzE8cilNnq+GQl75pCow5Bw3g/McChE/YxstanUAE66cwjOxFOo5r2nC4HLsk7stJa5stFVjGGmGuADhzLvvHTh6qzWepZhhGGo2G5gY890HPX9VZFCk2vT/6ObJZQxoBOYC78A4gWnXX9U2o2XxqgcQ5jGjJhcSXfmqbuQCkbQ/3WAHzSJA90ASSeHAdVPj9FEpUd2ZuI4t2jenHunUI6TIELpwWiKpGSTtnIEpZtNJsCVaVIic0TkRwKQtdMe8E4iUnTbkWHhlzCGgQbDl1QKaXfUMQd30MFOiUIGESgiRpiAmV63k2hSL3cgBvc5xhrR1JCekrLduNrW/x7KU+SzMdWfzqBvkHafihDI72nbWupt8FrvtHtwuI+6370cycuyyF2fRObyvF9ao57yS5xkk7uSavdATbA6pGSnlMJnQGidnJCEKQjXOJBSA9ZoFBAlVjKn7Rbp8eyw0TUY8OYBq6Thc0dQZ7BZ3ddo8Coab8nMnE0EGMOZPOOUrVr7EupjdJJ7FsfFYxbHl9e0nIfaF4MT/eOwtaeIIPr3VU4psshNo1W5L7p1IDXSSJGRE54cp5iFPgLLNlKdUir4Qx1PCLGSfKwunzO3hsxmOOuRVvq2u1UsPkqFwY0PBayvSc4N8zmupuFRsnkRyScaJqbkWKoQMzoMzyAzKwy87b4tSq/wDE5zpPF7pHw3clfb39oDAw0a9GtSNT7PEAQ0BwhzhiDXZDOIWd26zZNa14gmWlxA8ucEzAEjdrms+RMthvRD3nXP8AEP3Aud6AnP1HwXD6h8Eg5+dpnoCEteFlOI5sz34gepy3ZptbYGFo3D13T80WXRx7Cu44XRuOY5Tr2Vpu62lhE6KqVfKWHgPrP1VxuOyiswEdxzUJl3xOKtFhstvAgjupuw2kOy4qtC5nt93McE5sTqlM5tJCgmLjfRZmXO1xkZHiFK0LPUy82mUwFG3beTXb8+Cm22tuHWOa0Ra+yqTktC1JoY39ySlbO0nMpgy0B72OaZbmBwOmfopakFPG1JmTJaFAEHI1yVpKAwuiUQCJ6BBsK5tNMkSPebmOfEd0GvXRemAk5wOFw3/ULpxTRzso/wCoP1TgFNgdISiQlRGJWurhaTwBPoF5Tv29XVK9WqSSaj3HqC7LtovTe09rFOy1nOMAU35/0leUn5uCAOqbeOpXNc5JRJP1CYC9NO2mQmjEswpoQpCJclyCAPXCBRISogUj2oyKFNzXOa4VIlri3ItJzjm0fFUy6KQI82cxM74yE9Fefab/AOUHKqz/AEuVEuurosmbTNeHovlwUmsjAA3plPXirHKrNyHRWQaJRdolJETfliFR1EmAWVC8E65Mc2BkdSW+iy7bexila2tAGBwlsaET/wArYXUA8GR0+sHcVTNtNnPGoFsS5pxUncCNWnkRlHQqfG0LHk4zVmZVqcmTADcz1CiK9SamLcT6DSPRSdKoYg9DyTG3Wctz3FZ1pndlguPNHFSrME8T9FObK3v4NUTm05EcuI5hV4O0/eqeWV2YTkPFFPTN6slJtRgIgggEEbwdEvSsgHArPdkdqjQIZUM0ie9MnePy8R3WiNrAgEGQcwRmDO8FQsw+RglilXog9sDhs5w+V2JmbcnAB4c6CM8wCO6r14XiRbMOI4cEDMxMGcuhVn2gspfTI5/MFZ1bK32tOod4wu5OZLT/AKfkqMibFiSZdbkvV1Mw8+XXPdEAj1+a0Cy1pAIWU2W2McA15gPAg893eI9Y4K+7N1CGBj3AkCGmfeA06O5FWeJJxlTKfLxa5IsUokmyoug5dY5YqwJBzszOSWpu+Ch72vRjj4cgga9eCjKSirY4xcnQ7tN50qf949jebnBvzUDePtGsFGcVdriPu0wXn/Ll8UwtGztjqGX0abjxIlJjYywn/wBvTUFmX0WfC/sibN7VmWi3Mp0WP8M+8XCCSAYgCY7rS6NYOAI0KrN3XTQoZUaTGfytE+qUrOqNqtcx4cATipmAXNj7p4gwmsnJg8VIs65cUjQtOIA6ct45Lt7lYVFP9qT/APw6uPyj5hect69A+1e0Rd9UcYHq4Lz6NUAGSkmGXdF28pGgcygB5SOaUOSasfBzTt7gmBy5yC4lBAHr2UjabSGNLnGABJShKrO11t8opg5nzHoNPjn2UW6BFV27vc1WDPLHk3hkczxKr9zo9o24Wsz1JPpA+q5uVY8prxF9uV2itFJ+Sqt0aKz2fRKBKYvYswf5voEnbbGCDlI3j6hOLEzJ383zAS8StcdoyS/o8/7bXUKFsfhEMf528p94evzUO9mJsHstR9qez00fHYPcIxD8MmJHIz2WX0vismRcWen/AB+T5MdMhX0y0wnNmfoUvb6E5prRP76KPZdw4TLDZjlxVw2N2i8JwpVT9mTDHH7hO4/lJ9FSrvfLI4fJSDdFU9M2zxRzQ4s1e89MhMrOL+u1wdULWnD74yPkJEPyGu4+vJWTY6+jU+xeZc0S0nUtGo6jLt0Vir2EEzA0hNqzz08bwT4syptuaylSLgHEEgZ6yJz5aKQs20VQ6n0kQORUNtU0MtFSlBGB0AbiHZh30jkkLttGUcFBKjseLGE47RtOyG04tI8KqQKzRk7/AOQDfHHj6qeJIMHX96LGLJaHNLalMw9hkRwH79Frlz3q22WYVG5Pbk4cHDUdDqF0MOTkqZw/yXhfBLnD+X/g+okDTeqtfexj6ji+jXdSJMkFoc2Tw3hWGz15hPMQV9J9nITa6MxtGwV6fctdI/0lv0Kat2EvdrgTbKfxI9MK1sLl4Rxj9D5y+zOXWutZ6tGhXIfUqg4XMBDXFuoM6GE3vKtXfUaYllNxDmzDhibAM7wrJtJchqWmy1xpQe4u6PbhStS72FxxAeb48IR8UfQ1mlezi4rQcLQSchGep5qcc/JRt3XUylOAamcyT808qPSUaCUuTszn2yWuLJh/FUaPTNYjK1j20Wj7OkPzk+gWSNz0TEc1CSYC7pUwCOM6pSlSjrC5J5oAc1KchcY8s1xJ3FcNneZQIUCCDEEwPXbys22ituKvUIP3o7N8v0V2v28fCoucNdG/zHT017LM61TPNVyGiHv+qS5o4N+ZP6JzchUXetXFVPKB6BS1x7lkyM14+i83U7RWSgclWLsdorJZnZJQJyJGwHzEcgnL2xn6/qmFkqRUHMEfX6KUePjktcOjHPsjL6swfSeHCQWkOHEELAbzsHg1309cLoB4tObT6EL0HbbSym0+IYG7eXDkFnNruCjVreI8F24A5CASW4gNSAY1VWamb/A8n4W76KBZbrqVnYabC7idA3+Y6BTFp2boWCh4lpivXqAilSkhg3Go6Ic5re0nIbyrraK1Oy0TVe0BjcmMbA8R8eVjQN28ncJWZ39eD7VVdWfGJxGQ91oAgNaNzQAqKS7OpHJk8uVpVFf6MbsqwR6fvvCmGOKgKWXqpqk/Ke/rmoSOvheqHtltTqb2vZk5pkduPIjJafZLe2tTbUbo4T0O8HocllTSrLsbecP8Fx8r828njd3A9QEkzL5+DnHmu0R3tQuqHMtLRlGB/wD+SqbZKkOBW03ld7a1J1N4ycI/QrJbyuN9nAdBLAXU3OGjXscWweBIDXDqm0c/ws3GXFkxYq+hHVW/YW8vBtQbPkrZdHDNv1HdUC76270U9Zq5gOB8zSHA8CDKcJcWdjycSzYnH7NNvhmEvaMgQSO4/WVgt0e0K2WGq7BUNRgcQadQlzDB3b29ludvtor0KVVpjGwtPJw1HYyvNN82Y069RpM4XuE8c9V0k9HhpR4tp+jbLj9utlqQLQx9B3EfaM9R5h6K10PaBYKjZba6MfmeGn0dBXl2EC5OyFHoa/8A2q3fTpva2uKri1wAptc6TEDOI+KzK5du7RarzsxqGGBwa2m2Q0S3CTzPNUFzlL7E53hZv/tCOQUeoKZySFofku6ZyUZetqwgoYIyn2wVMTqTRxcVnrW4QrHtpa6rrS4Vd3ujdhOhCr0pEjgvGuaI4SiNSEkTJQB20ei6bmeQQjJB2QQIKm7XqguKLtUEAekds7YAWsJiAXepj6H1VHq2wE+XTj+gVv2ysviPZH4TijWJkfMqkWjIOP4WmPkPmqZvZKJB1qkvJ4mfirBcu5VtuqslzaBZZmyBdruOisFncq7dxU218BERyBary8NzXDUOHxy+qe2/aLLDTbHM/Qfqqlb7T4lZjBxk9G5n6Dunwa57oaJcTkBvVilKtFM0r2FXquqOkkuce56KXu/Z3LFW8o1I3x+Y7h8VJ3VcwpZ6v3mNMtG/qndpAOThIIgqyOP2ytz3SMN2s2i/jLQ4sypU/JSaNMIPvRxcc+kKAiE/vq6nWW2VaLtzjB/E12bXDqCE2cFlnd7PY+Io/EuIwrMj1T2xP8oXFVmX76orLlkkXpUyQY5LUXEGRkRmCNQRmCE3YUpTdn+/3ooMuatUajdFvFootqDXRw4OGo+vQhVd96Ns9uqMqgGhaAA8OzbijCCRwOh7HcuNjrz8OtgJ8lWByDx7p75juEy25sk1T0U+Xs8x5OH45tDO/dnXWOthzNF8upP1lv4SfxDT4orHWgie60bZi4Rarpp0rQS5xaXNd95nmd4ZB4gEdZhZzaLKaVR9NxBdTe5jiNCWmJHzU5wr9vs6f4/y/lXxy7RZ7jvLC11EnLFjZ1iHDuIPYrGtpj/a62UfaOy7rRW2g4Q4e8w/7hZ7tMwi1VCfvOxDmHCR++S0Yp2qOZ+V8XhL5I9MisS4e/JdE5JKpotBwziVaPZhZfEvKj+Ul3oFVSVoHsXs82x7zoymfVxQuwZvOgVXvy24XZgmM+ynq1vaBqqne1tb4rcXuulh/q0SyL9SeKuWyE21slC0WOo8tIrURIgeaOB4tIWQ4pWy3tjbQGLDSqiWse/NlRoMYX9QsfvWviqulrGkEg4PdJG8KvHa0W5ae0NXHgjauF21WlAu0pOqV1uSVRAjikYlEuJQSA9UU7rEF7nYnOaTpkMpyWbWulLKv8jj6Z/RBBVTHArTDmrJc5QQWWZtgXGwHIJ5b7ZhpkoIJR6JSIDZYGrUqVCc8WAcgIJ9SR6LULtutlJsgS46u+g4BEgtWJKjJlezuvaS0Dm6PglK4lqCCuKjJfavZR4lKtvIwHnEkKnPCCCw5f6PW/i23hOCEmwQT+9yNBVHTHDDku8SJBJk0OaLjxIjOd+qnbzr+O2nUdq5sHqDhJ6SJ7o0FE5f5BKrNH2SOGkW7mgAdAP9ljFutJ/jK8546pf08Ul0dijQWyX8HK/HOs46szs43ER+iq21tjkscNfMw/0mR/qKJBQw/wBHa/JJPAyuusnNObsuE13YcQbAnSUEFo8iThjbieQxRUppMnKWw1Me89zvgFNXJZ22UkUpbi1jfCCC4UfIyTe5M6jxQj0iVtN7kal377qCvO/wQQQ4+n6oILpYFfsyZXQwvzbSpUoU6bhiDQfe3nSfRUio/MoILpNUc+MnLbOQ5KsciQSJi4OSOz0sdRjToXAHuUSCYGuXdslZaTMIpB3EuzJQQQVhA//Z"/>
          <p:cNvSpPr>
            <a:spLocks noChangeAspect="1" noChangeArrowheads="1"/>
          </p:cNvSpPr>
          <p:nvPr>
            <p:custDataLst>
              <p:tags r:id="rId5"/>
            </p:custDataLst>
          </p:nvPr>
        </p:nvSpPr>
        <p:spPr bwMode="auto">
          <a:xfrm>
            <a:off x="63500" y="-842963"/>
            <a:ext cx="2638425" cy="173355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 name="Picture 2" descr="http://westsidetoastmasters.com/resources/talk_your_way/images/0201_0.jpg"/>
          <p:cNvPicPr>
            <a:picLocks noChangeAspect="1" noChangeArrowheads="1"/>
          </p:cNvPicPr>
          <p:nvPr/>
        </p:nvPicPr>
        <p:blipFill>
          <a:blip r:embed="rId10" cstate="print"/>
          <a:srcRect/>
          <a:stretch>
            <a:fillRect/>
          </a:stretch>
        </p:blipFill>
        <p:spPr bwMode="auto">
          <a:xfrm>
            <a:off x="0" y="1628800"/>
            <a:ext cx="9144000" cy="5229200"/>
          </a:xfrm>
          <a:prstGeom prst="rect">
            <a:avLst/>
          </a:prstGeom>
          <a:noFill/>
        </p:spPr>
      </p:pic>
      <p:sp>
        <p:nvSpPr>
          <p:cNvPr id="12" name="Content Placeholder 2"/>
          <p:cNvSpPr txBox="1">
            <a:spLocks/>
          </p:cNvSpPr>
          <p:nvPr>
            <p:custDataLst>
              <p:tags r:id="rId6"/>
            </p:custDataLst>
          </p:nvPr>
        </p:nvSpPr>
        <p:spPr>
          <a:xfrm>
            <a:off x="7236296" y="2996952"/>
            <a:ext cx="1907704" cy="2808311"/>
          </a:xfrm>
          <a:prstGeom prst="rect">
            <a:avLst/>
          </a:prstGeom>
        </p:spPr>
        <p:txBody>
          <a:bodyPr vert="horz" lIns="91440" tIns="45720" rIns="91440" bIns="45720" rtlCol="0">
            <a:normAutofit fontScale="92500" lnSpcReduction="20000"/>
          </a:bodyPr>
          <a:lstStyle/>
          <a:p>
            <a:pPr marL="354013" marR="0" lvl="0" indent="-354013" algn="l" defTabSz="914400" rtl="0" eaLnBrk="1" fontAlgn="auto" latinLnBrk="0" hangingPunct="1">
              <a:lnSpc>
                <a:spcPct val="100000"/>
              </a:lnSpc>
              <a:spcBef>
                <a:spcPts val="600"/>
              </a:spcBef>
              <a:spcAft>
                <a:spcPts val="600"/>
              </a:spcAft>
              <a:buClr>
                <a:srgbClr val="FF6600"/>
              </a:buClr>
              <a:buSzPct val="90000"/>
              <a:buFont typeface="Arial" pitchFamily="34" charset="0"/>
              <a:buChar char="►"/>
              <a:tabLst/>
              <a:defRPr/>
            </a:pPr>
            <a:endParaRPr lang="el-GR" sz="2800" dirty="0" smtClean="0">
              <a:solidFill>
                <a:srgbClr val="FF0000"/>
              </a:solidFill>
              <a:latin typeface="Arial" pitchFamily="34" charset="0"/>
              <a:cs typeface="Arial" pitchFamily="34" charset="0"/>
            </a:endParaRPr>
          </a:p>
          <a:p>
            <a:pPr marL="354013" marR="0" lvl="0" indent="-354013" algn="l" defTabSz="914400" rtl="0" eaLnBrk="1" fontAlgn="auto" latinLnBrk="0" hangingPunct="1">
              <a:lnSpc>
                <a:spcPct val="100000"/>
              </a:lnSpc>
              <a:spcBef>
                <a:spcPts val="600"/>
              </a:spcBef>
              <a:spcAft>
                <a:spcPts val="600"/>
              </a:spcAft>
              <a:buClr>
                <a:srgbClr val="FF6600"/>
              </a:buClr>
              <a:buSzPct val="90000"/>
              <a:buFont typeface="Arial" pitchFamily="34" charset="0"/>
              <a:buChar char="►"/>
              <a:tabLst/>
              <a:defRPr/>
            </a:pPr>
            <a:r>
              <a:rPr lang="el-GR" sz="2800" dirty="0" smtClean="0">
                <a:solidFill>
                  <a:srgbClr val="FF0000"/>
                </a:solidFill>
                <a:latin typeface="Arial" pitchFamily="34" charset="0"/>
                <a:cs typeface="Arial" pitchFamily="34" charset="0"/>
              </a:rPr>
              <a:t>Φωνή</a:t>
            </a:r>
          </a:p>
          <a:p>
            <a:pPr marL="354013" marR="0" lvl="0" indent="-354013" algn="l" defTabSz="914400" rtl="0" eaLnBrk="1" fontAlgn="auto" latinLnBrk="0" hangingPunct="1">
              <a:lnSpc>
                <a:spcPct val="100000"/>
              </a:lnSpc>
              <a:spcBef>
                <a:spcPts val="600"/>
              </a:spcBef>
              <a:spcAft>
                <a:spcPts val="600"/>
              </a:spcAft>
              <a:buClr>
                <a:srgbClr val="FF6600"/>
              </a:buClr>
              <a:buSzPct val="90000"/>
              <a:tabLst/>
              <a:defRPr/>
            </a:pPr>
            <a:endParaRPr lang="el-GR" sz="2700" dirty="0" smtClean="0">
              <a:latin typeface="Arial" pitchFamily="34" charset="0"/>
              <a:cs typeface="Arial" pitchFamily="34" charset="0"/>
            </a:endParaRPr>
          </a:p>
          <a:p>
            <a:pPr marL="354013" marR="0" lvl="0" indent="-354013" algn="l" defTabSz="914400" rtl="0" eaLnBrk="1" fontAlgn="auto" latinLnBrk="0" hangingPunct="1">
              <a:lnSpc>
                <a:spcPct val="100000"/>
              </a:lnSpc>
              <a:spcBef>
                <a:spcPts val="600"/>
              </a:spcBef>
              <a:spcAft>
                <a:spcPts val="600"/>
              </a:spcAft>
              <a:buClr>
                <a:srgbClr val="FF6600"/>
              </a:buClr>
              <a:buSzPct val="90000"/>
              <a:tabLst/>
              <a:defRPr/>
            </a:pPr>
            <a:r>
              <a:rPr lang="el-GR" sz="2700" dirty="0" smtClean="0">
                <a:latin typeface="Arial" pitchFamily="34" charset="0"/>
                <a:cs typeface="Arial" pitchFamily="34" charset="0"/>
              </a:rPr>
              <a:t> </a:t>
            </a:r>
          </a:p>
          <a:p>
            <a:pPr marL="354013" marR="0" lvl="0" indent="-354013" algn="l" defTabSz="914400" rtl="0" eaLnBrk="1" fontAlgn="auto" latinLnBrk="0" hangingPunct="1">
              <a:lnSpc>
                <a:spcPct val="100000"/>
              </a:lnSpc>
              <a:spcBef>
                <a:spcPts val="600"/>
              </a:spcBef>
              <a:spcAft>
                <a:spcPts val="600"/>
              </a:spcAft>
              <a:buClr>
                <a:srgbClr val="FF6600"/>
              </a:buClr>
              <a:buSzPct val="90000"/>
              <a:buFont typeface="Arial" pitchFamily="34" charset="0"/>
              <a:buChar char="►"/>
              <a:tabLst/>
              <a:defRPr/>
            </a:pPr>
            <a:endParaRPr lang="el-GR" sz="2800" dirty="0" smtClean="0">
              <a:latin typeface="Arial" pitchFamily="34" charset="0"/>
              <a:cs typeface="Arial" pitchFamily="34" charset="0"/>
            </a:endParaRPr>
          </a:p>
          <a:p>
            <a:pPr marL="354013" marR="0" lvl="0" indent="-354013" algn="l" defTabSz="914400" rtl="0" eaLnBrk="1" fontAlgn="auto" latinLnBrk="0" hangingPunct="1">
              <a:lnSpc>
                <a:spcPct val="100000"/>
              </a:lnSpc>
              <a:spcBef>
                <a:spcPts val="600"/>
              </a:spcBef>
              <a:spcAft>
                <a:spcPts val="600"/>
              </a:spcAft>
              <a:buClr>
                <a:srgbClr val="FF6600"/>
              </a:buClr>
              <a:buSzPct val="90000"/>
              <a:buFont typeface="Arial" pitchFamily="34" charset="0"/>
              <a:buChar char="►"/>
              <a:tabLst/>
              <a:defRPr/>
            </a:pPr>
            <a:r>
              <a:rPr lang="el-GR" sz="2800" dirty="0" smtClean="0">
                <a:latin typeface="Arial" pitchFamily="34" charset="0"/>
                <a:cs typeface="Arial" pitchFamily="34" charset="0"/>
              </a:rPr>
              <a:t>Λέξεις</a:t>
            </a:r>
            <a:r>
              <a:rPr lang="el-GR" sz="2700" dirty="0" smtClean="0">
                <a:latin typeface="Arial" pitchFamily="34" charset="0"/>
                <a:cs typeface="Arial" pitchFamily="34" charset="0"/>
              </a:rPr>
              <a:t> </a:t>
            </a:r>
          </a:p>
        </p:txBody>
      </p:sp>
      <p:sp>
        <p:nvSpPr>
          <p:cNvPr id="13" name="Content Placeholder 2"/>
          <p:cNvSpPr txBox="1">
            <a:spLocks/>
          </p:cNvSpPr>
          <p:nvPr>
            <p:custDataLst>
              <p:tags r:id="rId7"/>
            </p:custDataLst>
          </p:nvPr>
        </p:nvSpPr>
        <p:spPr>
          <a:xfrm>
            <a:off x="0" y="4077072"/>
            <a:ext cx="2339752" cy="1152129"/>
          </a:xfrm>
          <a:prstGeom prst="rect">
            <a:avLst/>
          </a:prstGeom>
        </p:spPr>
        <p:txBody>
          <a:bodyPr vert="horz" lIns="91440" tIns="45720" rIns="91440" bIns="45720" rtlCol="0">
            <a:normAutofit/>
          </a:bodyPr>
          <a:lstStyle/>
          <a:p>
            <a:pPr marL="354013" marR="0" lvl="0" indent="-354013" algn="l" defTabSz="914400" rtl="0" eaLnBrk="1" fontAlgn="auto" latinLnBrk="0" hangingPunct="1">
              <a:lnSpc>
                <a:spcPct val="100000"/>
              </a:lnSpc>
              <a:spcBef>
                <a:spcPts val="600"/>
              </a:spcBef>
              <a:spcAft>
                <a:spcPts val="600"/>
              </a:spcAft>
              <a:buClr>
                <a:srgbClr val="FF6600"/>
              </a:buClr>
              <a:buSzPct val="90000"/>
              <a:buFont typeface="Arial" pitchFamily="34" charset="0"/>
              <a:buChar char="►"/>
              <a:tabLst/>
              <a:defRPr/>
            </a:pPr>
            <a:r>
              <a:rPr lang="el-GR" sz="2800" dirty="0" smtClean="0">
                <a:solidFill>
                  <a:srgbClr val="FF0000"/>
                </a:solidFill>
                <a:latin typeface="Arial" pitchFamily="34" charset="0"/>
                <a:cs typeface="Arial" pitchFamily="34" charset="0"/>
              </a:rPr>
              <a:t>Σώμα</a:t>
            </a:r>
            <a:endParaRPr lang="el-GR" sz="2800" dirty="0" smtClean="0">
              <a:latin typeface="Arial" pitchFamily="34" charset="0"/>
              <a:cs typeface="Arial"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435280" cy="778098"/>
          </a:xfrm>
        </p:spPr>
        <p:txBody>
          <a:bodyPr>
            <a:noAutofit/>
          </a:bodyPr>
          <a:lstStyle/>
          <a:p>
            <a:pPr lvl="3" algn="l" rtl="0">
              <a:spcBef>
                <a:spcPct val="0"/>
              </a:spcBef>
            </a:pPr>
            <a:r>
              <a:rPr lang="el-GR" sz="3000" b="1" dirty="0" smtClean="0">
                <a:solidFill>
                  <a:srgbClr val="FF6600"/>
                </a:solidFill>
                <a:latin typeface="Arial" pitchFamily="34" charset="0"/>
                <a:cs typeface="Arial" pitchFamily="34" charset="0"/>
              </a:rPr>
              <a:t>Πόσο καλά «διαβάζετε» τα </a:t>
            </a:r>
            <a:r>
              <a:rPr lang="el-GR" sz="3000" b="1" dirty="0" err="1" smtClean="0">
                <a:solidFill>
                  <a:srgbClr val="FF6600"/>
                </a:solidFill>
                <a:latin typeface="Arial" pitchFamily="34" charset="0"/>
                <a:cs typeface="Arial" pitchFamily="34" charset="0"/>
              </a:rPr>
              <a:t>μλ</a:t>
            </a:r>
            <a:r>
              <a:rPr lang="el-GR" sz="3000" b="1" dirty="0" smtClean="0">
                <a:solidFill>
                  <a:srgbClr val="FF6600"/>
                </a:solidFill>
                <a:latin typeface="Arial" pitchFamily="34" charset="0"/>
                <a:cs typeface="Arial" pitchFamily="34" charset="0"/>
              </a:rPr>
              <a:t> σημάδια </a:t>
            </a:r>
            <a:endParaRPr lang="el-GR" sz="3000" b="1" dirty="0">
              <a:solidFill>
                <a:srgbClr val="FF6600"/>
              </a:solidFill>
              <a:latin typeface="Arial" pitchFamily="34" charset="0"/>
              <a:cs typeface="Arial" pitchFamily="34" charset="0"/>
            </a:endParaRPr>
          </a:p>
        </p:txBody>
      </p:sp>
      <p:sp>
        <p:nvSpPr>
          <p:cNvPr id="6" name="Footer Placeholder 5"/>
          <p:cNvSpPr>
            <a:spLocks noGrp="1"/>
          </p:cNvSpPr>
          <p:nvPr>
            <p:ph type="ftr" sz="quarter" idx="11"/>
            <p:custDataLst>
              <p:tags r:id="rId3"/>
            </p:custDataLst>
          </p:nvPr>
        </p:nvSpPr>
        <p:spPr/>
        <p:txBody>
          <a:bodyPr/>
          <a:lstStyle/>
          <a:p>
            <a:endParaRPr lang="el-GR"/>
          </a:p>
        </p:txBody>
      </p:sp>
      <p:sp>
        <p:nvSpPr>
          <p:cNvPr id="5" name="Slide Number Placeholder 4"/>
          <p:cNvSpPr>
            <a:spLocks noGrp="1"/>
          </p:cNvSpPr>
          <p:nvPr>
            <p:ph type="sldNum" sz="quarter" idx="12"/>
            <p:custDataLst>
              <p:tags r:id="rId4"/>
            </p:custDataLst>
          </p:nvPr>
        </p:nvSpPr>
        <p:spPr/>
        <p:txBody>
          <a:bodyPr/>
          <a:lstStyle/>
          <a:p>
            <a:fld id="{FF54B3E2-F008-4CCC-A39B-2A5AB36CC58C}" type="slidenum">
              <a:rPr lang="el-GR" smtClean="0"/>
              <a:pPr/>
              <a:t>37</a:t>
            </a:fld>
            <a:endParaRPr lang="el-GR"/>
          </a:p>
        </p:txBody>
      </p:sp>
      <p:pic>
        <p:nvPicPr>
          <p:cNvPr id="10" name="Picture 9" descr="http://www.salary.com/graphics/ss_iiq_1.jpg"/>
          <p:cNvPicPr>
            <a:picLocks noChangeAspect="1" noChangeArrowheads="1"/>
          </p:cNvPicPr>
          <p:nvPr>
            <p:custDataLst>
              <p:tags r:id="rId5"/>
            </p:custDataLst>
          </p:nvPr>
        </p:nvPicPr>
        <p:blipFill>
          <a:blip r:embed="rId12" cstate="print"/>
          <a:srcRect/>
          <a:stretch>
            <a:fillRect/>
          </a:stretch>
        </p:blipFill>
        <p:spPr bwMode="auto">
          <a:xfrm>
            <a:off x="482757" y="1412776"/>
            <a:ext cx="3168352" cy="2304256"/>
          </a:xfrm>
          <a:prstGeom prst="rect">
            <a:avLst/>
          </a:prstGeom>
          <a:noFill/>
        </p:spPr>
      </p:pic>
      <p:pic>
        <p:nvPicPr>
          <p:cNvPr id="13" name="Picture 2" descr="http://pdxmim.files.wordpress.com/2011/12/interview-ambro.jpg"/>
          <p:cNvPicPr>
            <a:picLocks noChangeAspect="1" noChangeArrowheads="1"/>
          </p:cNvPicPr>
          <p:nvPr>
            <p:custDataLst>
              <p:tags r:id="rId6"/>
            </p:custDataLst>
          </p:nvPr>
        </p:nvPicPr>
        <p:blipFill>
          <a:blip r:embed="rId13" cstate="print"/>
          <a:srcRect/>
          <a:stretch>
            <a:fillRect/>
          </a:stretch>
        </p:blipFill>
        <p:spPr bwMode="auto">
          <a:xfrm>
            <a:off x="4139952" y="1412776"/>
            <a:ext cx="4752528" cy="2376264"/>
          </a:xfrm>
          <a:prstGeom prst="rect">
            <a:avLst/>
          </a:prstGeom>
          <a:noFill/>
        </p:spPr>
      </p:pic>
      <p:pic>
        <p:nvPicPr>
          <p:cNvPr id="14" name="Picture 13" descr="http://www.key-alcoholism-info.com/woman-wondering-if-her-alcoholic-husband-is-worth-it.jpg"/>
          <p:cNvPicPr>
            <a:picLocks noChangeAspect="1" noChangeArrowheads="1"/>
          </p:cNvPicPr>
          <p:nvPr>
            <p:custDataLst>
              <p:tags r:id="rId7"/>
            </p:custDataLst>
          </p:nvPr>
        </p:nvPicPr>
        <p:blipFill>
          <a:blip r:embed="rId14" cstate="print"/>
          <a:srcRect/>
          <a:stretch>
            <a:fillRect/>
          </a:stretch>
        </p:blipFill>
        <p:spPr bwMode="auto">
          <a:xfrm>
            <a:off x="467544" y="4221088"/>
            <a:ext cx="2592288" cy="2232248"/>
          </a:xfrm>
          <a:prstGeom prst="rect">
            <a:avLst/>
          </a:prstGeom>
          <a:solidFill>
            <a:schemeClr val="bg1"/>
          </a:solidFill>
          <a:ln>
            <a:solidFill>
              <a:schemeClr val="bg1"/>
            </a:solidFill>
          </a:ln>
        </p:spPr>
      </p:pic>
      <p:pic>
        <p:nvPicPr>
          <p:cNvPr id="15" name="Picture 2" descr="http://www.whedon.info/IMG/jpg/sarah-michelle-gellar-cw-11-morning-show-interview-hq-01-0750.jpg"/>
          <p:cNvPicPr>
            <a:picLocks noChangeAspect="1" noChangeArrowheads="1"/>
          </p:cNvPicPr>
          <p:nvPr>
            <p:custDataLst>
              <p:tags r:id="rId8"/>
            </p:custDataLst>
          </p:nvPr>
        </p:nvPicPr>
        <p:blipFill>
          <a:blip r:embed="rId15" cstate="print"/>
          <a:srcRect/>
          <a:stretch>
            <a:fillRect/>
          </a:stretch>
        </p:blipFill>
        <p:spPr bwMode="auto">
          <a:xfrm>
            <a:off x="6444208" y="4077072"/>
            <a:ext cx="2448272" cy="2376264"/>
          </a:xfrm>
          <a:prstGeom prst="rect">
            <a:avLst/>
          </a:prstGeom>
          <a:noFill/>
        </p:spPr>
      </p:pic>
      <p:pic>
        <p:nvPicPr>
          <p:cNvPr id="16" name="Picture 18" descr="http://images.askmen.com/fashion/fashiontip_400/434_dressing-for-a-job-interview_flash.jpg"/>
          <p:cNvPicPr>
            <a:picLocks noChangeAspect="1" noChangeArrowheads="1"/>
          </p:cNvPicPr>
          <p:nvPr>
            <p:custDataLst>
              <p:tags r:id="rId9"/>
            </p:custDataLst>
          </p:nvPr>
        </p:nvPicPr>
        <p:blipFill>
          <a:blip r:embed="rId16" cstate="print"/>
          <a:srcRect/>
          <a:stretch>
            <a:fillRect/>
          </a:stretch>
        </p:blipFill>
        <p:spPr bwMode="auto">
          <a:xfrm>
            <a:off x="3419872" y="4149080"/>
            <a:ext cx="2668377" cy="2190750"/>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ttp://o0-infinite-0o.com/joey/wp-content/uploads/2011/01/Perspective.jpg"/>
          <p:cNvPicPr>
            <a:picLocks noChangeAspect="1" noChangeArrowheads="1"/>
          </p:cNvPicPr>
          <p:nvPr>
            <p:custDataLst>
              <p:tags r:id="rId2"/>
            </p:custDataLst>
          </p:nvPr>
        </p:nvPicPr>
        <p:blipFill>
          <a:blip r:embed="rId7" cstate="print"/>
          <a:srcRect/>
          <a:stretch>
            <a:fillRect/>
          </a:stretch>
        </p:blipFill>
        <p:spPr bwMode="auto">
          <a:xfrm>
            <a:off x="467544" y="540884"/>
            <a:ext cx="4320480" cy="5696428"/>
          </a:xfrm>
          <a:prstGeom prst="rect">
            <a:avLst/>
          </a:prstGeom>
          <a:noFill/>
        </p:spPr>
      </p:pic>
      <p:sp>
        <p:nvSpPr>
          <p:cNvPr id="2" name="Title 1"/>
          <p:cNvSpPr>
            <a:spLocks noGrp="1"/>
          </p:cNvSpPr>
          <p:nvPr>
            <p:ph type="title"/>
            <p:custDataLst>
              <p:tags r:id="rId3"/>
            </p:custDataLst>
          </p:nvPr>
        </p:nvSpPr>
        <p:spPr>
          <a:xfrm>
            <a:off x="457200" y="274638"/>
            <a:ext cx="4330823" cy="634082"/>
          </a:xfrm>
          <a:solidFill>
            <a:schemeClr val="accent1"/>
          </a:solidFill>
        </p:spPr>
        <p:txBody>
          <a:bodyPr>
            <a:noAutofit/>
          </a:bodyPr>
          <a:lstStyle/>
          <a:p>
            <a:pPr lvl="3" algn="l" rtl="0">
              <a:spcBef>
                <a:spcPct val="0"/>
              </a:spcBef>
            </a:pPr>
            <a:r>
              <a:rPr lang="el-GR" sz="3000" b="1" dirty="0" smtClean="0">
                <a:solidFill>
                  <a:schemeClr val="bg1"/>
                </a:solidFill>
              </a:rPr>
              <a:t>Πλαίσιο αντιλήψεων</a:t>
            </a:r>
            <a:endParaRPr lang="el-GR" sz="3000" b="1" dirty="0">
              <a:solidFill>
                <a:schemeClr val="bg1"/>
              </a:solidFill>
              <a:latin typeface="Arial" pitchFamily="34" charset="0"/>
              <a:cs typeface="Arial" pitchFamily="34" charset="0"/>
            </a:endParaRPr>
          </a:p>
        </p:txBody>
      </p:sp>
      <p:sp>
        <p:nvSpPr>
          <p:cNvPr id="6" name="Footer Placeholder 5"/>
          <p:cNvSpPr>
            <a:spLocks noGrp="1"/>
          </p:cNvSpPr>
          <p:nvPr>
            <p:ph type="ftr" sz="quarter" idx="11"/>
            <p:custDataLst>
              <p:tags r:id="rId4"/>
            </p:custDataLst>
          </p:nvPr>
        </p:nvSpPr>
        <p:spPr/>
        <p:txBody>
          <a:bodyPr/>
          <a:lstStyle/>
          <a:p>
            <a:endParaRPr lang="el-GR"/>
          </a:p>
        </p:txBody>
      </p:sp>
      <p:sp>
        <p:nvSpPr>
          <p:cNvPr id="8" name="Slide Number Placeholder 7"/>
          <p:cNvSpPr>
            <a:spLocks noGrp="1"/>
          </p:cNvSpPr>
          <p:nvPr>
            <p:ph type="sldNum" sz="quarter" idx="12"/>
          </p:nvPr>
        </p:nvSpPr>
        <p:spPr/>
        <p:txBody>
          <a:bodyPr/>
          <a:lstStyle/>
          <a:p>
            <a:fld id="{FF54B3E2-F008-4CCC-A39B-2A5AB36CC58C}" type="slidenum">
              <a:rPr lang="el-GR" smtClean="0"/>
              <a:pPr/>
              <a:t>38</a:t>
            </a:fld>
            <a:endParaRPr lang="el-GR"/>
          </a:p>
        </p:txBody>
      </p:sp>
      <p:sp>
        <p:nvSpPr>
          <p:cNvPr id="13" name="Rectangle 12"/>
          <p:cNvSpPr/>
          <p:nvPr/>
        </p:nvSpPr>
        <p:spPr>
          <a:xfrm rot="21383203">
            <a:off x="5364088" y="3789040"/>
            <a:ext cx="4788024" cy="2062103"/>
          </a:xfrm>
          <a:prstGeom prst="rect">
            <a:avLst/>
          </a:prstGeom>
        </p:spPr>
        <p:txBody>
          <a:bodyPr wrap="square">
            <a:spAutoFit/>
          </a:bodyPr>
          <a:lstStyle/>
          <a:p>
            <a:pPr marL="360363" indent="-360363">
              <a:spcBef>
                <a:spcPts val="400"/>
              </a:spcBef>
              <a:spcAft>
                <a:spcPts val="400"/>
              </a:spcAft>
              <a:buClr>
                <a:srgbClr val="FFC000"/>
              </a:buClr>
              <a:buSzPct val="90000"/>
              <a:buFont typeface="Arial" charset="0"/>
              <a:buChar char="►"/>
            </a:pPr>
            <a:endParaRPr lang="el-GR" sz="2700" dirty="0" smtClean="0">
              <a:latin typeface="Arial" pitchFamily="34" charset="0"/>
              <a:cs typeface="Arial" pitchFamily="34" charset="0"/>
            </a:endParaRPr>
          </a:p>
          <a:p>
            <a:pPr marL="360363" indent="-360363">
              <a:spcBef>
                <a:spcPts val="400"/>
              </a:spcBef>
              <a:spcAft>
                <a:spcPts val="400"/>
              </a:spcAft>
              <a:buClr>
                <a:srgbClr val="FFC000"/>
              </a:buClr>
              <a:buSzPct val="90000"/>
              <a:buFont typeface="Arial" charset="0"/>
              <a:buChar char="►"/>
            </a:pPr>
            <a:endParaRPr lang="el-GR" sz="2700" dirty="0">
              <a:latin typeface="Arial" pitchFamily="34" charset="0"/>
              <a:cs typeface="Arial" pitchFamily="34" charset="0"/>
            </a:endParaRPr>
          </a:p>
          <a:p>
            <a:pPr marL="360363" indent="-360363">
              <a:spcBef>
                <a:spcPts val="400"/>
              </a:spcBef>
              <a:spcAft>
                <a:spcPts val="400"/>
              </a:spcAft>
              <a:buClr>
                <a:srgbClr val="FFC000"/>
              </a:buClr>
              <a:buSzPct val="90000"/>
              <a:buFont typeface="Arial" charset="0"/>
              <a:buChar char="►"/>
            </a:pPr>
            <a:r>
              <a:rPr lang="el-GR" sz="2700" dirty="0" smtClean="0">
                <a:latin typeface="Arial" pitchFamily="34" charset="0"/>
                <a:cs typeface="Arial" pitchFamily="34" charset="0"/>
              </a:rPr>
              <a:t>Συναίσθημα </a:t>
            </a:r>
          </a:p>
          <a:p>
            <a:pPr marL="360363" indent="-360363">
              <a:spcBef>
                <a:spcPts val="400"/>
              </a:spcBef>
              <a:spcAft>
                <a:spcPts val="400"/>
              </a:spcAft>
              <a:buClr>
                <a:srgbClr val="FFC000"/>
              </a:buClr>
              <a:buSzPct val="90000"/>
              <a:buFont typeface="Arial" charset="0"/>
              <a:buChar char="►"/>
            </a:pPr>
            <a:r>
              <a:rPr lang="el-GR" sz="2700" dirty="0" smtClean="0">
                <a:solidFill>
                  <a:srgbClr val="C00000"/>
                </a:solidFill>
                <a:latin typeface="Arial" pitchFamily="34" charset="0"/>
                <a:cs typeface="Arial" pitchFamily="34" charset="0"/>
              </a:rPr>
              <a:t>Συμπεριφορά</a:t>
            </a:r>
          </a:p>
        </p:txBody>
      </p:sp>
      <p:sp>
        <p:nvSpPr>
          <p:cNvPr id="9" name="Rectangle 8"/>
          <p:cNvSpPr/>
          <p:nvPr/>
        </p:nvSpPr>
        <p:spPr>
          <a:xfrm>
            <a:off x="467544" y="2759437"/>
            <a:ext cx="1872208" cy="3477875"/>
          </a:xfrm>
          <a:prstGeom prst="rect">
            <a:avLst/>
          </a:prstGeom>
        </p:spPr>
        <p:txBody>
          <a:bodyPr wrap="square">
            <a:spAutoFit/>
          </a:bodyPr>
          <a:lstStyle/>
          <a:p>
            <a:pPr algn="ctr"/>
            <a:endParaRPr lang="el-GR" sz="2000" dirty="0" smtClean="0">
              <a:latin typeface="Arial" pitchFamily="34" charset="0"/>
              <a:cs typeface="Arial" pitchFamily="34" charset="0"/>
            </a:endParaRPr>
          </a:p>
          <a:p>
            <a:r>
              <a:rPr lang="el-GR" sz="2000" dirty="0" smtClean="0">
                <a:solidFill>
                  <a:schemeClr val="bg1"/>
                </a:solidFill>
                <a:latin typeface="Arial" pitchFamily="34" charset="0"/>
                <a:cs typeface="Arial" pitchFamily="34" charset="0"/>
              </a:rPr>
              <a:t>Εμπειρίες</a:t>
            </a:r>
          </a:p>
          <a:p>
            <a:r>
              <a:rPr lang="el-GR" sz="2000" dirty="0" smtClean="0">
                <a:solidFill>
                  <a:schemeClr val="bg1"/>
                </a:solidFill>
                <a:latin typeface="Arial" pitchFamily="34" charset="0"/>
                <a:cs typeface="Arial" pitchFamily="34" charset="0"/>
              </a:rPr>
              <a:t>Βιώματα</a:t>
            </a:r>
          </a:p>
          <a:p>
            <a:r>
              <a:rPr lang="el-GR" sz="2000" dirty="0" smtClean="0">
                <a:solidFill>
                  <a:schemeClr val="bg1"/>
                </a:solidFill>
                <a:latin typeface="Arial" pitchFamily="34" charset="0"/>
                <a:cs typeface="Arial" pitchFamily="34" charset="0"/>
              </a:rPr>
              <a:t>Αξίες</a:t>
            </a:r>
          </a:p>
          <a:p>
            <a:r>
              <a:rPr lang="el-GR" sz="2000" dirty="0" smtClean="0">
                <a:solidFill>
                  <a:schemeClr val="bg1"/>
                </a:solidFill>
                <a:latin typeface="Arial" pitchFamily="34" charset="0"/>
                <a:cs typeface="Arial" pitchFamily="34" charset="0"/>
              </a:rPr>
              <a:t>ΜΜΕ </a:t>
            </a:r>
          </a:p>
          <a:p>
            <a:r>
              <a:rPr lang="el-GR" sz="2000" dirty="0" smtClean="0">
                <a:solidFill>
                  <a:schemeClr val="bg1"/>
                </a:solidFill>
                <a:latin typeface="Arial" pitchFamily="34" charset="0"/>
                <a:cs typeface="Arial" pitchFamily="34" charset="0"/>
              </a:rPr>
              <a:t>Μορφωτικό Υπόβαθρο </a:t>
            </a:r>
          </a:p>
          <a:p>
            <a:r>
              <a:rPr lang="el-GR" sz="2000" dirty="0" smtClean="0">
                <a:solidFill>
                  <a:schemeClr val="bg1"/>
                </a:solidFill>
                <a:latin typeface="Arial" pitchFamily="34" charset="0"/>
                <a:cs typeface="Arial" pitchFamily="34" charset="0"/>
              </a:rPr>
              <a:t>Κουλτούρα</a:t>
            </a:r>
          </a:p>
          <a:p>
            <a:r>
              <a:rPr lang="el-GR" sz="2000" dirty="0" smtClean="0">
                <a:solidFill>
                  <a:schemeClr val="bg1"/>
                </a:solidFill>
                <a:latin typeface="Arial" pitchFamily="34" charset="0"/>
                <a:cs typeface="Arial" pitchFamily="34" charset="0"/>
              </a:rPr>
              <a:t>Θρησκεία </a:t>
            </a:r>
          </a:p>
          <a:p>
            <a:r>
              <a:rPr lang="el-GR" sz="2000" dirty="0" smtClean="0">
                <a:solidFill>
                  <a:schemeClr val="bg1"/>
                </a:solidFill>
                <a:latin typeface="Arial" pitchFamily="34" charset="0"/>
                <a:cs typeface="Arial" pitchFamily="34" charset="0"/>
              </a:rPr>
              <a:t>Κοινωνικά </a:t>
            </a:r>
          </a:p>
          <a:p>
            <a:r>
              <a:rPr lang="el-GR" sz="2000" dirty="0" smtClean="0">
                <a:solidFill>
                  <a:schemeClr val="bg1"/>
                </a:solidFill>
                <a:latin typeface="Arial" pitchFamily="34" charset="0"/>
                <a:cs typeface="Arial" pitchFamily="34" charset="0"/>
              </a:rPr>
              <a:t>δίκτυα</a:t>
            </a:r>
            <a:endParaRPr lang="el-GR" sz="2000" dirty="0">
              <a:solidFill>
                <a:schemeClr val="bg1"/>
              </a:solidFill>
            </a:endParaRPr>
          </a:p>
        </p:txBody>
      </p:sp>
      <p:sp>
        <p:nvSpPr>
          <p:cNvPr id="10" name="Line Callout 1 9"/>
          <p:cNvSpPr/>
          <p:nvPr/>
        </p:nvSpPr>
        <p:spPr>
          <a:xfrm rot="20960176">
            <a:off x="4879873" y="882341"/>
            <a:ext cx="3816424" cy="1348904"/>
          </a:xfrm>
          <a:prstGeom prst="borderCallout1">
            <a:avLst>
              <a:gd name="adj1" fmla="val 67452"/>
              <a:gd name="adj2" fmla="val 3182"/>
              <a:gd name="adj3" fmla="val 86386"/>
              <a:gd name="adj4" fmla="val -24270"/>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300"/>
              </a:spcAft>
            </a:pPr>
            <a:r>
              <a:rPr lang="el-GR" sz="2700" dirty="0" smtClean="0">
                <a:solidFill>
                  <a:schemeClr val="tx1"/>
                </a:solidFill>
                <a:latin typeface="Arial" pitchFamily="34" charset="0"/>
                <a:cs typeface="Arial" pitchFamily="34" charset="0"/>
              </a:rPr>
              <a:t>Το πώς «βλέπουμε» τα πράγματα / τον κόσμο»</a:t>
            </a:r>
            <a:endParaRPr lang="el-GR" sz="2700" i="1" dirty="0">
              <a:solidFill>
                <a:schemeClr val="tx1"/>
              </a:solidFill>
            </a:endParaRPr>
          </a:p>
        </p:txBody>
      </p:sp>
      <p:sp>
        <p:nvSpPr>
          <p:cNvPr id="3" name="Down Arrow 2"/>
          <p:cNvSpPr/>
          <p:nvPr/>
        </p:nvSpPr>
        <p:spPr>
          <a:xfrm>
            <a:off x="6444208" y="2634024"/>
            <a:ext cx="1008112" cy="1925672"/>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www.bmwpedia.org/wp-content/uploads/2008/02/2007bmw3seriesconvertible.jpg"/>
          <p:cNvPicPr>
            <a:picLocks noChangeAspect="1" noChangeArrowheads="1"/>
          </p:cNvPicPr>
          <p:nvPr>
            <p:custDataLst>
              <p:tags r:id="rId2"/>
            </p:custDataLst>
          </p:nvPr>
        </p:nvPicPr>
        <p:blipFill>
          <a:blip r:embed="rId8" cstate="print"/>
          <a:srcRect/>
          <a:stretch>
            <a:fillRect/>
          </a:stretch>
        </p:blipFill>
        <p:spPr bwMode="auto">
          <a:xfrm>
            <a:off x="5292080" y="1592796"/>
            <a:ext cx="3851920" cy="4608512"/>
          </a:xfrm>
          <a:prstGeom prst="rect">
            <a:avLst/>
          </a:prstGeom>
          <a:noFill/>
        </p:spPr>
      </p:pic>
      <p:sp>
        <p:nvSpPr>
          <p:cNvPr id="2" name="Title 1"/>
          <p:cNvSpPr>
            <a:spLocks noGrp="1"/>
          </p:cNvSpPr>
          <p:nvPr>
            <p:ph type="title"/>
            <p:custDataLst>
              <p:tags r:id="rId3"/>
            </p:custDataLst>
          </p:nvPr>
        </p:nvSpPr>
        <p:spPr>
          <a:xfrm>
            <a:off x="457200" y="274638"/>
            <a:ext cx="8229600" cy="922114"/>
          </a:xfrm>
        </p:spPr>
        <p:txBody>
          <a:bodyPr>
            <a:noAutofit/>
          </a:bodyPr>
          <a:lstStyle/>
          <a:p>
            <a:pPr lvl="3" algn="l" rtl="0">
              <a:spcBef>
                <a:spcPct val="0"/>
              </a:spcBef>
            </a:pPr>
            <a:r>
              <a:rPr lang="el-GR" sz="3000" b="1" dirty="0" smtClean="0">
                <a:solidFill>
                  <a:srgbClr val="FF6600"/>
                </a:solidFill>
              </a:rPr>
              <a:t>Πως λειτουργούν οι αντιλήψεις στην πράξη        </a:t>
            </a:r>
            <a:endParaRPr lang="el-GR" sz="3000" b="1" dirty="0">
              <a:solidFill>
                <a:srgbClr val="FF6600"/>
              </a:solidFill>
              <a:latin typeface="Arial" pitchFamily="34" charset="0"/>
              <a:cs typeface="Arial" pitchFamily="34" charset="0"/>
            </a:endParaRPr>
          </a:p>
        </p:txBody>
      </p:sp>
      <p:sp>
        <p:nvSpPr>
          <p:cNvPr id="6" name="Footer Placeholder 5"/>
          <p:cNvSpPr>
            <a:spLocks noGrp="1"/>
          </p:cNvSpPr>
          <p:nvPr>
            <p:ph type="ftr" sz="quarter" idx="11"/>
            <p:custDataLst>
              <p:tags r:id="rId4"/>
            </p:custDataLst>
          </p:nvPr>
        </p:nvSpPr>
        <p:spPr/>
        <p:txBody>
          <a:bodyPr/>
          <a:lstStyle/>
          <a:p>
            <a:endParaRPr lang="el-GR"/>
          </a:p>
        </p:txBody>
      </p:sp>
      <p:sp>
        <p:nvSpPr>
          <p:cNvPr id="8" name="Slide Number Placeholder 7"/>
          <p:cNvSpPr>
            <a:spLocks noGrp="1"/>
          </p:cNvSpPr>
          <p:nvPr>
            <p:ph type="sldNum" sz="quarter" idx="12"/>
          </p:nvPr>
        </p:nvSpPr>
        <p:spPr/>
        <p:txBody>
          <a:bodyPr/>
          <a:lstStyle/>
          <a:p>
            <a:fld id="{FF54B3E2-F008-4CCC-A39B-2A5AB36CC58C}" type="slidenum">
              <a:rPr lang="el-GR" smtClean="0"/>
              <a:pPr/>
              <a:t>39</a:t>
            </a:fld>
            <a:endParaRPr lang="el-GR"/>
          </a:p>
        </p:txBody>
      </p:sp>
      <p:pic>
        <p:nvPicPr>
          <p:cNvPr id="7" name="Picture 6" descr="http://christopherbwong.com/wp-content/uploads/2012/11/thinking.jpg">
            <a:hlinkClick r:id="rId9"/>
          </p:cNvPr>
          <p:cNvPicPr>
            <a:picLocks noChangeAspect="1" noChangeArrowheads="1"/>
          </p:cNvPicPr>
          <p:nvPr>
            <p:custDataLst>
              <p:tags r:id="rId5"/>
            </p:custDataLst>
          </p:nvPr>
        </p:nvPicPr>
        <p:blipFill>
          <a:blip r:embed="rId10" cstate="print"/>
          <a:srcRect/>
          <a:stretch>
            <a:fillRect/>
          </a:stretch>
        </p:blipFill>
        <p:spPr bwMode="auto">
          <a:xfrm>
            <a:off x="0" y="1772816"/>
            <a:ext cx="4283968" cy="4248472"/>
          </a:xfrm>
          <a:prstGeom prst="rect">
            <a:avLst/>
          </a:prstGeom>
          <a:noFill/>
        </p:spPr>
      </p:pic>
      <p:sp>
        <p:nvSpPr>
          <p:cNvPr id="10" name="Rectangle 9"/>
          <p:cNvSpPr/>
          <p:nvPr/>
        </p:nvSpPr>
        <p:spPr>
          <a:xfrm rot="21071199">
            <a:off x="2462739" y="1371138"/>
            <a:ext cx="3370462" cy="2000548"/>
          </a:xfrm>
          <a:prstGeom prst="rect">
            <a:avLst/>
          </a:prstGeom>
        </p:spPr>
        <p:txBody>
          <a:bodyPr wrap="square">
            <a:spAutoFit/>
          </a:bodyPr>
          <a:lstStyle/>
          <a:p>
            <a:pPr marL="360363" indent="-360363">
              <a:spcBef>
                <a:spcPts val="400"/>
              </a:spcBef>
              <a:spcAft>
                <a:spcPts val="400"/>
              </a:spcAft>
              <a:buClr>
                <a:srgbClr val="FFC000"/>
              </a:buClr>
              <a:buSzPct val="90000"/>
              <a:buFont typeface="Arial" charset="0"/>
              <a:buChar char="►"/>
            </a:pPr>
            <a:r>
              <a:rPr lang="el-GR" sz="2600" dirty="0" smtClean="0">
                <a:latin typeface="Arial" pitchFamily="34" charset="0"/>
                <a:cs typeface="Arial" pitchFamily="34" charset="0"/>
              </a:rPr>
              <a:t>Σκέψη </a:t>
            </a:r>
          </a:p>
          <a:p>
            <a:pPr marL="360363" indent="-360363">
              <a:spcBef>
                <a:spcPts val="400"/>
              </a:spcBef>
              <a:spcAft>
                <a:spcPts val="400"/>
              </a:spcAft>
              <a:buClr>
                <a:srgbClr val="FFC000"/>
              </a:buClr>
              <a:buSzPct val="90000"/>
              <a:buFont typeface="Arial" charset="0"/>
              <a:buChar char="►"/>
            </a:pPr>
            <a:r>
              <a:rPr lang="el-GR" sz="2600" dirty="0" smtClean="0">
                <a:latin typeface="Arial" pitchFamily="34" charset="0"/>
                <a:cs typeface="Arial" pitchFamily="34" charset="0"/>
              </a:rPr>
              <a:t>Ερμηνεία </a:t>
            </a:r>
          </a:p>
          <a:p>
            <a:pPr marL="360363" indent="-360363">
              <a:spcBef>
                <a:spcPts val="400"/>
              </a:spcBef>
              <a:spcAft>
                <a:spcPts val="400"/>
              </a:spcAft>
              <a:buClr>
                <a:srgbClr val="FFC000"/>
              </a:buClr>
              <a:buSzPct val="90000"/>
              <a:buFont typeface="Arial" charset="0"/>
              <a:buChar char="►"/>
            </a:pPr>
            <a:r>
              <a:rPr lang="el-GR" sz="2600" dirty="0" smtClean="0">
                <a:latin typeface="Arial" pitchFamily="34" charset="0"/>
                <a:cs typeface="Arial" pitchFamily="34" charset="0"/>
              </a:rPr>
              <a:t>Συναίσθημα </a:t>
            </a:r>
          </a:p>
          <a:p>
            <a:pPr marL="360363" indent="-360363">
              <a:spcBef>
                <a:spcPts val="400"/>
              </a:spcBef>
              <a:spcAft>
                <a:spcPts val="400"/>
              </a:spcAft>
              <a:buClr>
                <a:srgbClr val="FFC000"/>
              </a:buClr>
              <a:buSzPct val="90000"/>
              <a:buFont typeface="Arial" charset="0"/>
              <a:buChar char="►"/>
            </a:pPr>
            <a:r>
              <a:rPr lang="el-GR" sz="2600" dirty="0" smtClean="0">
                <a:latin typeface="Arial" pitchFamily="34" charset="0"/>
                <a:cs typeface="Arial" pitchFamily="34" charset="0"/>
              </a:rPr>
              <a:t>Συμπεριφορά</a:t>
            </a:r>
            <a:endParaRPr lang="el-GR" sz="2600" dirty="0" smtClean="0">
              <a:solidFill>
                <a:srgbClr val="C00000"/>
              </a:solidFill>
              <a:latin typeface="Arial" pitchFamily="34" charset="0"/>
              <a:cs typeface="Arial"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toonhermanshuisdronten.nl/wp-content/uploads/2015/01/Agenda-3.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0"/>
            <a:ext cx="9144000" cy="64263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custDataLst>
              <p:tags r:id="rId2"/>
            </p:custDataLst>
          </p:nvPr>
        </p:nvSpPr>
        <p:spPr>
          <a:xfrm>
            <a:off x="971600" y="2636912"/>
            <a:ext cx="5544616" cy="3312368"/>
          </a:xfrm>
        </p:spPr>
        <p:txBody>
          <a:bodyPr>
            <a:normAutofit lnSpcReduction="10000"/>
          </a:bodyPr>
          <a:lstStyle/>
          <a:p>
            <a:pPr>
              <a:buClr>
                <a:srgbClr val="FF9900"/>
              </a:buClr>
              <a:buNone/>
            </a:pPr>
            <a:r>
              <a:rPr lang="el-GR" sz="2700" b="1" dirty="0" smtClean="0">
                <a:latin typeface="Arial" pitchFamily="34" charset="0"/>
                <a:cs typeface="Arial" pitchFamily="34" charset="0"/>
              </a:rPr>
              <a:t>	</a:t>
            </a:r>
            <a:endParaRPr lang="en-GB" sz="2700" b="1" dirty="0" smtClean="0">
              <a:latin typeface="Arial" pitchFamily="34" charset="0"/>
              <a:cs typeface="Arial" pitchFamily="34" charset="0"/>
            </a:endParaRPr>
          </a:p>
          <a:p>
            <a:pPr marL="0" indent="0">
              <a:buClr>
                <a:srgbClr val="FF9900"/>
              </a:buClr>
              <a:buNone/>
            </a:pPr>
            <a:r>
              <a:rPr lang="el-GR" sz="2800" b="1" dirty="0" smtClean="0">
                <a:latin typeface="Arial" pitchFamily="34" charset="0"/>
                <a:cs typeface="Arial" pitchFamily="34" charset="0"/>
              </a:rPr>
              <a:t>Βιογραφικό σημείωμα και συνοδευτική επιστολή</a:t>
            </a:r>
            <a:endParaRPr lang="el-GR" sz="2700" b="1" dirty="0" smtClean="0">
              <a:latin typeface="Arial" pitchFamily="34" charset="0"/>
              <a:cs typeface="Arial" pitchFamily="34" charset="0"/>
            </a:endParaRPr>
          </a:p>
          <a:p>
            <a:pPr>
              <a:buClr>
                <a:srgbClr val="FF9900"/>
              </a:buClr>
              <a:buNone/>
            </a:pPr>
            <a:endParaRPr lang="el-GR" sz="2700" b="1" dirty="0" smtClean="0">
              <a:latin typeface="Arial" pitchFamily="34" charset="0"/>
              <a:cs typeface="Arial" pitchFamily="34" charset="0"/>
            </a:endParaRPr>
          </a:p>
          <a:p>
            <a:pPr>
              <a:buClr>
                <a:srgbClr val="FF9900"/>
              </a:buClr>
              <a:buNone/>
            </a:pPr>
            <a:r>
              <a:rPr lang="el-GR" sz="2800" b="1" dirty="0" smtClean="0">
                <a:latin typeface="Arial" pitchFamily="34" charset="0"/>
                <a:cs typeface="Arial" pitchFamily="34" charset="0"/>
              </a:rPr>
              <a:t>Συνέντευξη επιλογής </a:t>
            </a:r>
            <a:endParaRPr lang="el-GR" sz="2700" b="1" dirty="0" smtClean="0">
              <a:latin typeface="Arial" pitchFamily="34" charset="0"/>
              <a:cs typeface="Arial" pitchFamily="34" charset="0"/>
            </a:endParaRPr>
          </a:p>
          <a:p>
            <a:pPr>
              <a:buClr>
                <a:srgbClr val="FF9900"/>
              </a:buClr>
              <a:buNone/>
            </a:pPr>
            <a:endParaRPr lang="el-GR" sz="2700" b="1" dirty="0" smtClean="0">
              <a:latin typeface="Arial" pitchFamily="34" charset="0"/>
              <a:cs typeface="Arial" pitchFamily="34" charset="0"/>
            </a:endParaRPr>
          </a:p>
          <a:p>
            <a:pPr>
              <a:buClr>
                <a:srgbClr val="FF9900"/>
              </a:buClr>
              <a:buNone/>
            </a:pPr>
            <a:r>
              <a:rPr lang="el-GR" sz="2800" b="1" dirty="0" smtClean="0">
                <a:latin typeface="Arial" pitchFamily="34" charset="0"/>
                <a:cs typeface="Arial" pitchFamily="34" charset="0"/>
              </a:rPr>
              <a:t>Δεξιότητες Αξιολογητών </a:t>
            </a:r>
            <a:endParaRPr lang="el-GR" sz="2700" b="1" dirty="0" smtClean="0">
              <a:latin typeface="Arial" pitchFamily="34" charset="0"/>
              <a:cs typeface="Arial" pitchFamily="34" charset="0"/>
            </a:endParaRPr>
          </a:p>
          <a:p>
            <a:pPr>
              <a:buClr>
                <a:srgbClr val="FF9900"/>
              </a:buClr>
              <a:buFont typeface="Wingdings" pitchFamily="2" charset="2"/>
              <a:buChar char="ü"/>
            </a:pPr>
            <a:endParaRPr lang="el-GR" sz="2400" b="1" dirty="0" smtClean="0">
              <a:latin typeface="Arial" pitchFamily="34" charset="0"/>
              <a:cs typeface="Arial" pitchFamily="34" charset="0"/>
            </a:endParaRPr>
          </a:p>
          <a:p>
            <a:pPr>
              <a:buClr>
                <a:srgbClr val="FF9900"/>
              </a:buClr>
              <a:buNone/>
            </a:pPr>
            <a:endParaRPr lang="el-GR" sz="2400" b="1" dirty="0" smtClean="0">
              <a:latin typeface="Arial" pitchFamily="34" charset="0"/>
              <a:cs typeface="Arial" pitchFamily="34" charset="0"/>
            </a:endParaRPr>
          </a:p>
          <a:p>
            <a:pPr>
              <a:buClr>
                <a:srgbClr val="FF9900"/>
              </a:buClr>
              <a:buFont typeface="Wingdings" pitchFamily="2" charset="2"/>
              <a:buChar char="ü"/>
            </a:pPr>
            <a:endParaRPr lang="el-GR" sz="2400" b="1" dirty="0">
              <a:latin typeface="Arial" pitchFamily="34" charset="0"/>
              <a:cs typeface="Arial" pitchFamily="34" charset="0"/>
            </a:endParaRPr>
          </a:p>
        </p:txBody>
      </p:sp>
      <p:sp>
        <p:nvSpPr>
          <p:cNvPr id="5" name="Slide Number Placeholder 4"/>
          <p:cNvSpPr>
            <a:spLocks noGrp="1"/>
          </p:cNvSpPr>
          <p:nvPr>
            <p:ph type="sldNum" sz="quarter" idx="12"/>
            <p:custDataLst>
              <p:tags r:id="rId3"/>
            </p:custDataLst>
          </p:nvPr>
        </p:nvSpPr>
        <p:spPr/>
        <p:txBody>
          <a:bodyPr/>
          <a:lstStyle/>
          <a:p>
            <a:fld id="{FF54B3E2-F008-4CCC-A39B-2A5AB36CC58C}" type="slidenum">
              <a:rPr lang="el-GR" smtClean="0"/>
              <a:pPr/>
              <a:t>4</a:t>
            </a:fld>
            <a:endParaRPr lang="el-GR"/>
          </a:p>
        </p:txBody>
      </p:sp>
      <p:sp>
        <p:nvSpPr>
          <p:cNvPr id="6" name="Footer Placeholder 5"/>
          <p:cNvSpPr>
            <a:spLocks noGrp="1"/>
          </p:cNvSpPr>
          <p:nvPr>
            <p:ph type="ftr" sz="quarter" idx="11"/>
            <p:custDataLst>
              <p:tags r:id="rId4"/>
            </p:custDataLst>
          </p:nvPr>
        </p:nvSpPr>
        <p:spPr/>
        <p:txBody>
          <a:bodyPr/>
          <a:lstStyle/>
          <a:p>
            <a:endParaRPr lang="el-GR"/>
          </a:p>
        </p:txBody>
      </p:sp>
    </p:spTree>
    <p:custDataLst>
      <p:tags r:id="rId1"/>
    </p:custData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custDataLst>
              <p:tags r:id="rId2"/>
            </p:custDataLst>
          </p:nvPr>
        </p:nvSpPr>
        <p:spPr/>
        <p:txBody>
          <a:bodyPr/>
          <a:lstStyle/>
          <a:p>
            <a:endParaRPr lang="el-GR"/>
          </a:p>
        </p:txBody>
      </p:sp>
      <p:sp>
        <p:nvSpPr>
          <p:cNvPr id="8" name="Slide Number Placeholder 7"/>
          <p:cNvSpPr>
            <a:spLocks noGrp="1"/>
          </p:cNvSpPr>
          <p:nvPr>
            <p:ph type="sldNum" sz="quarter" idx="12"/>
          </p:nvPr>
        </p:nvSpPr>
        <p:spPr/>
        <p:txBody>
          <a:bodyPr/>
          <a:lstStyle/>
          <a:p>
            <a:fld id="{FF54B3E2-F008-4CCC-A39B-2A5AB36CC58C}" type="slidenum">
              <a:rPr lang="el-GR" smtClean="0"/>
              <a:pPr/>
              <a:t>40</a:t>
            </a:fld>
            <a:endParaRPr lang="el-GR"/>
          </a:p>
        </p:txBody>
      </p:sp>
      <p:pic>
        <p:nvPicPr>
          <p:cNvPr id="11" name="Picture 10" descr="http://t2.gstatic.com/images?q=tbn:ANd9GcSqe-8Q0jvbw7sXA5jdotmOnqiezyyey0gjcInxd0tprgLb23K4Qw"/>
          <p:cNvPicPr>
            <a:picLocks noChangeAspect="1" noChangeArrowheads="1"/>
          </p:cNvPicPr>
          <p:nvPr>
            <p:custDataLst>
              <p:tags r:id="rId3"/>
            </p:custDataLst>
          </p:nvPr>
        </p:nvPicPr>
        <p:blipFill>
          <a:blip r:embed="rId6" cstate="print"/>
          <a:srcRect/>
          <a:stretch>
            <a:fillRect/>
          </a:stretch>
        </p:blipFill>
        <p:spPr bwMode="auto">
          <a:xfrm>
            <a:off x="0" y="44624"/>
            <a:ext cx="9144000" cy="6741368"/>
          </a:xfrm>
          <a:prstGeom prst="rect">
            <a:avLst/>
          </a:prstGeom>
          <a:noFill/>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850106"/>
          </a:xfrm>
        </p:spPr>
        <p:txBody>
          <a:bodyPr>
            <a:noAutofit/>
          </a:bodyPr>
          <a:lstStyle/>
          <a:p>
            <a:pPr lvl="3" algn="l" rtl="0">
              <a:spcBef>
                <a:spcPct val="0"/>
              </a:spcBef>
            </a:pPr>
            <a:r>
              <a:rPr lang="el-GR" sz="3000" b="1" dirty="0" smtClean="0">
                <a:solidFill>
                  <a:srgbClr val="FF6600"/>
                </a:solidFill>
              </a:rPr>
              <a:t>Υποκειμενικότητα αντιλήψεων      </a:t>
            </a:r>
            <a:endParaRPr lang="el-GR" sz="3000" b="1" dirty="0">
              <a:solidFill>
                <a:srgbClr val="FF6600"/>
              </a:solidFill>
              <a:latin typeface="Arial" pitchFamily="34" charset="0"/>
              <a:cs typeface="Arial" pitchFamily="34" charset="0"/>
            </a:endParaRPr>
          </a:p>
        </p:txBody>
      </p:sp>
      <p:sp>
        <p:nvSpPr>
          <p:cNvPr id="6" name="Footer Placeholder 5"/>
          <p:cNvSpPr>
            <a:spLocks noGrp="1"/>
          </p:cNvSpPr>
          <p:nvPr>
            <p:ph type="ftr" sz="quarter" idx="11"/>
            <p:custDataLst>
              <p:tags r:id="rId3"/>
            </p:custDataLst>
          </p:nvPr>
        </p:nvSpPr>
        <p:spPr/>
        <p:txBody>
          <a:bodyPr/>
          <a:lstStyle/>
          <a:p>
            <a:endParaRPr lang="el-GR"/>
          </a:p>
        </p:txBody>
      </p:sp>
      <p:sp>
        <p:nvSpPr>
          <p:cNvPr id="8" name="Slide Number Placeholder 7"/>
          <p:cNvSpPr>
            <a:spLocks noGrp="1"/>
          </p:cNvSpPr>
          <p:nvPr>
            <p:ph type="sldNum" sz="quarter" idx="12"/>
          </p:nvPr>
        </p:nvSpPr>
        <p:spPr/>
        <p:txBody>
          <a:bodyPr/>
          <a:lstStyle/>
          <a:p>
            <a:fld id="{FF54B3E2-F008-4CCC-A39B-2A5AB36CC58C}" type="slidenum">
              <a:rPr lang="el-GR" smtClean="0"/>
              <a:pPr/>
              <a:t>41</a:t>
            </a:fld>
            <a:endParaRPr lang="el-GR"/>
          </a:p>
        </p:txBody>
      </p:sp>
      <p:pic>
        <p:nvPicPr>
          <p:cNvPr id="9" name="Picture 2" descr="http://static3.depositphotos.com/1000746/119/i/450/dep_1194863-Young-woman-looking-through-eyeglasses.jpg">
            <a:hlinkClick r:id="rId6"/>
          </p:cNvPr>
          <p:cNvPicPr>
            <a:picLocks noChangeAspect="1" noChangeArrowheads="1"/>
          </p:cNvPicPr>
          <p:nvPr/>
        </p:nvPicPr>
        <p:blipFill>
          <a:blip r:embed="rId7" cstate="print"/>
          <a:srcRect/>
          <a:stretch>
            <a:fillRect/>
          </a:stretch>
        </p:blipFill>
        <p:spPr bwMode="auto">
          <a:xfrm>
            <a:off x="0" y="2564904"/>
            <a:ext cx="4932040" cy="3600399"/>
          </a:xfrm>
          <a:prstGeom prst="rect">
            <a:avLst/>
          </a:prstGeom>
          <a:noFill/>
        </p:spPr>
      </p:pic>
      <p:sp>
        <p:nvSpPr>
          <p:cNvPr id="10" name="Rounded Rectangular Callout 9"/>
          <p:cNvSpPr/>
          <p:nvPr/>
        </p:nvSpPr>
        <p:spPr>
          <a:xfrm>
            <a:off x="3995936" y="1268760"/>
            <a:ext cx="4968552" cy="2376264"/>
          </a:xfrm>
          <a:prstGeom prst="wedgeRoundRectCallout">
            <a:avLst>
              <a:gd name="adj1" fmla="val -63282"/>
              <a:gd name="adj2" fmla="val 42448"/>
              <a:gd name="adj3" fmla="val 16667"/>
            </a:avLst>
          </a:prstGeom>
          <a:solidFill>
            <a:schemeClr val="bg1"/>
          </a:solidFill>
          <a:ln>
            <a:solidFill>
              <a:schemeClr val="tx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60413" lvl="1" indent="-360363">
              <a:spcBef>
                <a:spcPts val="500"/>
              </a:spcBef>
              <a:spcAft>
                <a:spcPts val="500"/>
              </a:spcAft>
              <a:buClr>
                <a:schemeClr val="accent1"/>
              </a:buClr>
              <a:buSzPct val="90000"/>
            </a:pPr>
            <a:endParaRPr lang="el-GR" sz="2700" dirty="0" smtClean="0">
              <a:solidFill>
                <a:schemeClr val="tx1"/>
              </a:solidFill>
              <a:latin typeface="Arial" pitchFamily="34" charset="0"/>
              <a:cs typeface="Arial" pitchFamily="34" charset="0"/>
            </a:endParaRPr>
          </a:p>
          <a:p>
            <a:pPr marL="177800" lvl="1" indent="-177800">
              <a:spcBef>
                <a:spcPts val="500"/>
              </a:spcBef>
              <a:spcAft>
                <a:spcPts val="500"/>
              </a:spcAft>
              <a:buClr>
                <a:schemeClr val="accent1"/>
              </a:buClr>
              <a:buSzPct val="90000"/>
            </a:pPr>
            <a:endParaRPr lang="el-GR" sz="2700" dirty="0" smtClean="0">
              <a:solidFill>
                <a:schemeClr val="tx1"/>
              </a:solidFill>
              <a:latin typeface="Arial" pitchFamily="34" charset="0"/>
              <a:cs typeface="Arial" pitchFamily="34" charset="0"/>
            </a:endParaRPr>
          </a:p>
          <a:p>
            <a:pPr marL="177800" lvl="1" indent="-177800">
              <a:spcBef>
                <a:spcPts val="500"/>
              </a:spcBef>
              <a:spcAft>
                <a:spcPts val="500"/>
              </a:spcAft>
              <a:buClr>
                <a:schemeClr val="accent1"/>
              </a:buClr>
              <a:buSzPct val="90000"/>
            </a:pPr>
            <a:r>
              <a:rPr lang="el-GR" sz="2700" dirty="0" smtClean="0">
                <a:solidFill>
                  <a:schemeClr val="tx1"/>
                </a:solidFill>
                <a:latin typeface="Arial" pitchFamily="34" charset="0"/>
                <a:cs typeface="Arial" pitchFamily="34" charset="0"/>
              </a:rPr>
              <a:t>«Βλέπουμε τον κόσμο</a:t>
            </a:r>
            <a:r>
              <a:rPr lang="en-US" sz="2700" dirty="0" smtClean="0">
                <a:solidFill>
                  <a:schemeClr val="tx1"/>
                </a:solidFill>
                <a:latin typeface="Arial" pitchFamily="34" charset="0"/>
                <a:cs typeface="Arial" pitchFamily="34" charset="0"/>
              </a:rPr>
              <a:t> </a:t>
            </a:r>
            <a:r>
              <a:rPr lang="el-GR" sz="2700" dirty="0" smtClean="0">
                <a:solidFill>
                  <a:schemeClr val="tx1"/>
                </a:solidFill>
                <a:latin typeface="Arial" pitchFamily="34" charset="0"/>
                <a:cs typeface="Arial" pitchFamily="34" charset="0"/>
              </a:rPr>
              <a:t>όπως είμαστε ή θέλουμε να είμαστε και όχι όπως πραγματικά είναι» </a:t>
            </a:r>
          </a:p>
          <a:p>
            <a:pPr marL="177800" lvl="1" indent="-177800">
              <a:spcBef>
                <a:spcPts val="500"/>
              </a:spcBef>
              <a:spcAft>
                <a:spcPts val="500"/>
              </a:spcAft>
              <a:buClr>
                <a:schemeClr val="accent1"/>
              </a:buClr>
              <a:buSzPct val="90000"/>
            </a:pPr>
            <a:r>
              <a:rPr lang="el-GR" sz="2700" dirty="0" smtClean="0">
                <a:solidFill>
                  <a:schemeClr val="tx1"/>
                </a:solidFill>
                <a:latin typeface="Arial" pitchFamily="34" charset="0"/>
                <a:cs typeface="Arial" pitchFamily="34" charset="0"/>
              </a:rPr>
              <a:t>		</a:t>
            </a:r>
            <a:r>
              <a:rPr lang="en-GB" sz="2700" dirty="0" smtClean="0">
                <a:solidFill>
                  <a:schemeClr val="tx1"/>
                </a:solidFill>
                <a:latin typeface="Arial" pitchFamily="34" charset="0"/>
                <a:cs typeface="Arial" pitchFamily="34" charset="0"/>
              </a:rPr>
              <a:t>Stephen Covey</a:t>
            </a:r>
            <a:endParaRPr lang="en-US" sz="2700" dirty="0" smtClean="0">
              <a:solidFill>
                <a:schemeClr val="tx1"/>
              </a:solidFill>
              <a:latin typeface="Arial" pitchFamily="34" charset="0"/>
              <a:cs typeface="Arial" pitchFamily="34" charset="0"/>
            </a:endParaRPr>
          </a:p>
          <a:p>
            <a:pPr marL="360363" indent="-360363">
              <a:spcBef>
                <a:spcPts val="500"/>
              </a:spcBef>
              <a:spcAft>
                <a:spcPts val="500"/>
              </a:spcAft>
              <a:buClr>
                <a:schemeClr val="accent1"/>
              </a:buClr>
              <a:buSzPct val="90000"/>
              <a:buFont typeface="Arial" charset="0"/>
              <a:buChar char="►"/>
            </a:pPr>
            <a:endParaRPr lang="en-US" sz="2700" dirty="0" smtClean="0">
              <a:solidFill>
                <a:schemeClr val="tx1"/>
              </a:solidFill>
              <a:latin typeface="Arial" pitchFamily="34" charset="0"/>
              <a:cs typeface="Arial" pitchFamily="34" charset="0"/>
            </a:endParaRPr>
          </a:p>
          <a:p>
            <a:pPr algn="ctr"/>
            <a:endParaRPr lang="el-GR" sz="2700" dirty="0">
              <a:solidFill>
                <a:schemeClr val="tx1"/>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922114"/>
          </a:xfrm>
        </p:spPr>
        <p:txBody>
          <a:bodyPr>
            <a:noAutofit/>
          </a:bodyPr>
          <a:lstStyle/>
          <a:p>
            <a:pPr lvl="3" algn="l" rtl="0">
              <a:spcBef>
                <a:spcPct val="0"/>
              </a:spcBef>
            </a:pPr>
            <a:r>
              <a:rPr lang="el-GR" sz="3000" b="1" dirty="0" smtClean="0">
                <a:solidFill>
                  <a:srgbClr val="FF6600"/>
                </a:solidFill>
                <a:latin typeface="Arial" pitchFamily="34" charset="0"/>
                <a:cs typeface="Arial" pitchFamily="34" charset="0"/>
              </a:rPr>
              <a:t>Σφάλματα αντιλήψεων στις συνεντεύξεις</a:t>
            </a:r>
            <a:endParaRPr lang="el-GR" sz="3000" b="1" dirty="0">
              <a:solidFill>
                <a:srgbClr val="FF6600"/>
              </a:solidFill>
              <a:latin typeface="Arial" pitchFamily="34" charset="0"/>
              <a:cs typeface="Arial" pitchFamily="34" charset="0"/>
            </a:endParaRPr>
          </a:p>
        </p:txBody>
      </p:sp>
      <p:sp>
        <p:nvSpPr>
          <p:cNvPr id="3" name="Content Placeholder 2"/>
          <p:cNvSpPr>
            <a:spLocks noGrp="1"/>
          </p:cNvSpPr>
          <p:nvPr>
            <p:ph idx="1"/>
            <p:custDataLst>
              <p:tags r:id="rId3"/>
            </p:custDataLst>
          </p:nvPr>
        </p:nvSpPr>
        <p:spPr>
          <a:xfrm>
            <a:off x="457200" y="1484784"/>
            <a:ext cx="8229600" cy="4641379"/>
          </a:xfrm>
        </p:spPr>
        <p:txBody>
          <a:bodyPr>
            <a:normAutofit/>
          </a:bodyPr>
          <a:lstStyle/>
          <a:p>
            <a:pPr marL="177800" lvl="1" indent="279400">
              <a:spcBef>
                <a:spcPts val="700"/>
              </a:spcBef>
              <a:spcAft>
                <a:spcPts val="600"/>
              </a:spcAft>
              <a:buClr>
                <a:srgbClr val="FF6600"/>
              </a:buClr>
              <a:buSzPct val="102000"/>
              <a:buFont typeface="Wingdings 2" pitchFamily="18" charset="2"/>
              <a:buChar char="="/>
            </a:pPr>
            <a:r>
              <a:rPr lang="el-GR" sz="2700" dirty="0" smtClean="0">
                <a:latin typeface="Arial" pitchFamily="34" charset="0"/>
                <a:cs typeface="Arial" pitchFamily="34" charset="0"/>
              </a:rPr>
              <a:t>Στερεότυπα και προκατάληψη </a:t>
            </a:r>
          </a:p>
          <a:p>
            <a:pPr marL="177800" lvl="1" indent="279400">
              <a:spcBef>
                <a:spcPts val="700"/>
              </a:spcBef>
              <a:spcAft>
                <a:spcPts val="600"/>
              </a:spcAft>
              <a:buClr>
                <a:srgbClr val="FF6600"/>
              </a:buClr>
              <a:buSzPct val="102000"/>
              <a:buFont typeface="Wingdings 2" pitchFamily="18" charset="2"/>
              <a:buChar char="="/>
            </a:pPr>
            <a:r>
              <a:rPr lang="el-GR" sz="2700" dirty="0" smtClean="0">
                <a:latin typeface="Arial" pitchFamily="34" charset="0"/>
                <a:cs typeface="Arial" pitchFamily="34" charset="0"/>
              </a:rPr>
              <a:t>Υποθέσεις ή εντυπώσεις  </a:t>
            </a:r>
          </a:p>
          <a:p>
            <a:pPr marL="177800" lvl="1" indent="279400">
              <a:spcBef>
                <a:spcPts val="700"/>
              </a:spcBef>
              <a:spcAft>
                <a:spcPts val="600"/>
              </a:spcAft>
              <a:buClr>
                <a:srgbClr val="FF6600"/>
              </a:buClr>
              <a:buSzPct val="102000"/>
              <a:buFont typeface="Wingdings 2" pitchFamily="18" charset="2"/>
              <a:buChar char="="/>
            </a:pPr>
            <a:r>
              <a:rPr lang="el-GR" sz="2700" dirty="0" smtClean="0">
                <a:latin typeface="Arial" pitchFamily="34" charset="0"/>
                <a:cs typeface="Arial" pitchFamily="34" charset="0"/>
              </a:rPr>
              <a:t>Το σφάλμα της ομοιότητας </a:t>
            </a:r>
          </a:p>
          <a:p>
            <a:pPr marL="177800" lvl="1" indent="279400">
              <a:spcBef>
                <a:spcPts val="700"/>
              </a:spcBef>
              <a:spcAft>
                <a:spcPts val="600"/>
              </a:spcAft>
              <a:buClr>
                <a:srgbClr val="FF6600"/>
              </a:buClr>
              <a:buSzPct val="102000"/>
              <a:buFont typeface="Wingdings 2" pitchFamily="18" charset="2"/>
              <a:buChar char="="/>
            </a:pPr>
            <a:r>
              <a:rPr lang="el-GR" sz="2700" dirty="0" smtClean="0">
                <a:latin typeface="Arial" pitchFamily="34" charset="0"/>
                <a:cs typeface="Arial" pitchFamily="34" charset="0"/>
              </a:rPr>
              <a:t>Το σφάλμα του </a:t>
            </a:r>
            <a:r>
              <a:rPr lang="el-GR" u="sng"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ενός</a:t>
            </a:r>
            <a:r>
              <a:rPr lang="el-GR" sz="2700" dirty="0" smtClean="0">
                <a:latin typeface="Arial" pitchFamily="34" charset="0"/>
                <a:cs typeface="Arial" pitchFamily="34" charset="0"/>
              </a:rPr>
              <a:t> δυνατού χαρακτηριστικού </a:t>
            </a:r>
          </a:p>
          <a:p>
            <a:pPr marL="177800" lvl="1" indent="279400">
              <a:spcBef>
                <a:spcPts val="700"/>
              </a:spcBef>
              <a:spcAft>
                <a:spcPts val="600"/>
              </a:spcAft>
              <a:buClr>
                <a:srgbClr val="FF6600"/>
              </a:buClr>
              <a:buSzPct val="102000"/>
              <a:buFont typeface="Wingdings 2" pitchFamily="18" charset="2"/>
              <a:buChar char="="/>
            </a:pPr>
            <a:r>
              <a:rPr lang="el-GR" sz="2700" dirty="0" smtClean="0">
                <a:latin typeface="Arial" pitchFamily="34" charset="0"/>
                <a:cs typeface="Arial" pitchFamily="34" charset="0"/>
              </a:rPr>
              <a:t>Το σφάλμα της </a:t>
            </a:r>
            <a:r>
              <a:rPr lang="el-GR" dirty="0" smtClean="0">
                <a:effectLst>
                  <a:outerShdw blurRad="38100" dist="38100" dir="2700000" algn="tl">
                    <a:srgbClr val="000000">
                      <a:alpha val="43137"/>
                    </a:srgbClr>
                  </a:outerShdw>
                </a:effectLst>
                <a:latin typeface="Arial" pitchFamily="34" charset="0"/>
                <a:cs typeface="Arial" pitchFamily="34" charset="0"/>
              </a:rPr>
              <a:t>1</a:t>
            </a:r>
            <a:r>
              <a:rPr lang="el-GR" baseline="30000" dirty="0" smtClean="0">
                <a:effectLst>
                  <a:outerShdw blurRad="38100" dist="38100" dir="2700000" algn="tl">
                    <a:srgbClr val="000000">
                      <a:alpha val="43137"/>
                    </a:srgbClr>
                  </a:outerShdw>
                </a:effectLst>
                <a:latin typeface="Arial" pitchFamily="34" charset="0"/>
                <a:cs typeface="Arial" pitchFamily="34" charset="0"/>
              </a:rPr>
              <a:t>ης</a:t>
            </a:r>
            <a:r>
              <a:rPr lang="el-GR" sz="2700" dirty="0" smtClean="0">
                <a:latin typeface="Arial" pitchFamily="34" charset="0"/>
                <a:cs typeface="Arial" pitchFamily="34" charset="0"/>
              </a:rPr>
              <a:t> εντύπωσης</a:t>
            </a:r>
          </a:p>
          <a:p>
            <a:pPr marL="82550" lvl="1" indent="374650">
              <a:spcBef>
                <a:spcPts val="700"/>
              </a:spcBef>
              <a:spcAft>
                <a:spcPts val="600"/>
              </a:spcAft>
              <a:buClr>
                <a:srgbClr val="FF6600"/>
              </a:buClr>
              <a:buSzPct val="102000"/>
              <a:buFont typeface="Wingdings 2" pitchFamily="18" charset="2"/>
              <a:buChar char="="/>
            </a:pPr>
            <a:r>
              <a:rPr lang="el-GR" sz="2700" dirty="0" smtClean="0">
                <a:latin typeface="Arial" pitchFamily="34" charset="0"/>
                <a:cs typeface="Arial" pitchFamily="34" charset="0"/>
              </a:rPr>
              <a:t>Το σφάλμα του τελευταίου περιστατικού </a:t>
            </a:r>
          </a:p>
          <a:p>
            <a:pPr marL="354013" indent="-354013">
              <a:spcBef>
                <a:spcPts val="700"/>
              </a:spcBef>
              <a:spcAft>
                <a:spcPts val="600"/>
              </a:spcAft>
              <a:buClr>
                <a:srgbClr val="FF6600"/>
              </a:buClr>
              <a:buSzPct val="102000"/>
              <a:buFont typeface="Arial" pitchFamily="34" charset="0"/>
              <a:buChar char="►"/>
            </a:pPr>
            <a:endParaRPr lang="el-GR" sz="2700" dirty="0" smtClean="0">
              <a:latin typeface="Arial" pitchFamily="34" charset="0"/>
              <a:cs typeface="Arial" pitchFamily="34" charset="0"/>
            </a:endParaRPr>
          </a:p>
        </p:txBody>
      </p:sp>
      <p:sp>
        <p:nvSpPr>
          <p:cNvPr id="6" name="Footer Placeholder 5"/>
          <p:cNvSpPr>
            <a:spLocks noGrp="1"/>
          </p:cNvSpPr>
          <p:nvPr>
            <p:ph type="ftr" sz="quarter" idx="11"/>
            <p:custDataLst>
              <p:tags r:id="rId4"/>
            </p:custDataLst>
          </p:nvPr>
        </p:nvSpPr>
        <p:spPr/>
        <p:txBody>
          <a:bodyPr/>
          <a:lstStyle/>
          <a:p>
            <a:endParaRPr lang="el-GR"/>
          </a:p>
        </p:txBody>
      </p:sp>
      <p:sp>
        <p:nvSpPr>
          <p:cNvPr id="5" name="Slide Number Placeholder 4"/>
          <p:cNvSpPr>
            <a:spLocks noGrp="1"/>
          </p:cNvSpPr>
          <p:nvPr>
            <p:ph type="sldNum" sz="quarter" idx="12"/>
            <p:custDataLst>
              <p:tags r:id="rId5"/>
            </p:custDataLst>
          </p:nvPr>
        </p:nvSpPr>
        <p:spPr/>
        <p:txBody>
          <a:bodyPr/>
          <a:lstStyle/>
          <a:p>
            <a:fld id="{FF54B3E2-F008-4CCC-A39B-2A5AB36CC58C}" type="slidenum">
              <a:rPr lang="el-GR" smtClean="0"/>
              <a:pPr/>
              <a:t>42</a:t>
            </a:fld>
            <a:endParaRPr lang="el-GR"/>
          </a:p>
        </p:txBody>
      </p:sp>
      <p:pic>
        <p:nvPicPr>
          <p:cNvPr id="3074" name="Picture 2" descr="https://www.recruitguelph.ca/cecs/sites/recruitguelph.ca.cecs/files/images/beware.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638953">
            <a:off x="6375928" y="1295651"/>
            <a:ext cx="2016224" cy="1786905"/>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6779096" cy="922114"/>
          </a:xfrm>
          <a:solidFill>
            <a:schemeClr val="accent5">
              <a:lumMod val="20000"/>
              <a:lumOff val="80000"/>
            </a:schemeClr>
          </a:solidFill>
          <a:effectLst>
            <a:outerShdw blurRad="63500" sx="102000" sy="102000" algn="ctr" rotWithShape="0">
              <a:prstClr val="black">
                <a:alpha val="40000"/>
              </a:prstClr>
            </a:outerShdw>
          </a:effectLst>
        </p:spPr>
        <p:txBody>
          <a:bodyPr>
            <a:noAutofit/>
          </a:bodyPr>
          <a:lstStyle/>
          <a:p>
            <a:pPr lvl="3" algn="l" rtl="0">
              <a:spcBef>
                <a:spcPct val="0"/>
              </a:spcBef>
            </a:pPr>
            <a:r>
              <a:rPr lang="el-GR" sz="3000" b="1" dirty="0" smtClean="0">
                <a:solidFill>
                  <a:schemeClr val="tx1"/>
                </a:solidFill>
              </a:rPr>
              <a:t>Πρακτικές καλύτερης διαχείρισης αντιλήψεων στην επιλογή  </a:t>
            </a:r>
            <a:endParaRPr lang="el-GR" sz="3000" b="1" dirty="0">
              <a:solidFill>
                <a:schemeClr val="tx1"/>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FF54B3E2-F008-4CCC-A39B-2A5AB36CC58C}" type="slidenum">
              <a:rPr lang="el-GR" smtClean="0"/>
              <a:pPr/>
              <a:t>43</a:t>
            </a:fld>
            <a:endParaRPr lang="el-GR"/>
          </a:p>
        </p:txBody>
      </p:sp>
      <p:pic>
        <p:nvPicPr>
          <p:cNvPr id="7" name="Picture 2" descr="http://www.palmyrasurgical.com/wp-content/uploads/2012/09/A-Healthy-Way-of-Thinking.jpg"/>
          <p:cNvPicPr>
            <a:picLocks noChangeAspect="1" noChangeArrowheads="1"/>
          </p:cNvPicPr>
          <p:nvPr/>
        </p:nvPicPr>
        <p:blipFill>
          <a:blip r:embed="rId5" cstate="print"/>
          <a:srcRect/>
          <a:stretch>
            <a:fillRect/>
          </a:stretch>
        </p:blipFill>
        <p:spPr bwMode="auto">
          <a:xfrm>
            <a:off x="7452320" y="44624"/>
            <a:ext cx="1552326" cy="1368152"/>
          </a:xfrm>
          <a:prstGeom prst="rect">
            <a:avLst/>
          </a:prstGeom>
          <a:noFill/>
        </p:spPr>
      </p:pic>
      <p:pic>
        <p:nvPicPr>
          <p:cNvPr id="4100" name="Picture 4" descr="http://positiveresultsmarketing.com/wp-content/uploads/2014/12/Email-Marketing-Dos-and-Donts-Cover-Image.png">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95536" y="1640717"/>
            <a:ext cx="8490780" cy="4560591"/>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4860922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http://www.fullsailblog.com/content/uploads/2013/01/Professionalism.jpg"/>
          <p:cNvPicPr>
            <a:picLocks noChangeAspect="1" noChangeArrowheads="1"/>
          </p:cNvPicPr>
          <p:nvPr/>
        </p:nvPicPr>
        <p:blipFill>
          <a:blip r:embed="rId8" cstate="print"/>
          <a:srcRect/>
          <a:stretch>
            <a:fillRect/>
          </a:stretch>
        </p:blipFill>
        <p:spPr bwMode="auto">
          <a:xfrm>
            <a:off x="0" y="1412776"/>
            <a:ext cx="9144000" cy="4680520"/>
          </a:xfrm>
          <a:prstGeom prst="rect">
            <a:avLst/>
          </a:prstGeom>
          <a:noFill/>
        </p:spPr>
      </p:pic>
      <p:sp>
        <p:nvSpPr>
          <p:cNvPr id="2" name="Title 1"/>
          <p:cNvSpPr>
            <a:spLocks noGrp="1"/>
          </p:cNvSpPr>
          <p:nvPr>
            <p:ph type="title"/>
            <p:custDataLst>
              <p:tags r:id="rId2"/>
            </p:custDataLst>
          </p:nvPr>
        </p:nvSpPr>
        <p:spPr/>
        <p:txBody>
          <a:bodyPr>
            <a:noAutofit/>
          </a:bodyPr>
          <a:lstStyle/>
          <a:p>
            <a:pPr lvl="3" algn="l" rtl="0">
              <a:spcBef>
                <a:spcPct val="0"/>
              </a:spcBef>
            </a:pPr>
            <a:r>
              <a:rPr lang="el-GR" sz="3100" b="1" dirty="0" smtClean="0">
                <a:solidFill>
                  <a:srgbClr val="FF6600"/>
                </a:solidFill>
                <a:latin typeface="Arial" pitchFamily="34" charset="0"/>
                <a:cs typeface="Arial" pitchFamily="34" charset="0"/>
              </a:rPr>
              <a:t>Επαγγελματισμός </a:t>
            </a:r>
            <a:endParaRPr lang="el-GR" sz="3100" b="1" dirty="0">
              <a:solidFill>
                <a:srgbClr val="FF6600"/>
              </a:solidFill>
              <a:latin typeface="Arial" pitchFamily="34" charset="0"/>
              <a:cs typeface="Arial" pitchFamily="34" charset="0"/>
            </a:endParaRPr>
          </a:p>
        </p:txBody>
      </p:sp>
      <p:sp>
        <p:nvSpPr>
          <p:cNvPr id="3" name="Content Placeholder 2"/>
          <p:cNvSpPr>
            <a:spLocks noGrp="1"/>
          </p:cNvSpPr>
          <p:nvPr>
            <p:ph idx="1"/>
            <p:custDataLst>
              <p:tags r:id="rId3"/>
            </p:custDataLst>
          </p:nvPr>
        </p:nvSpPr>
        <p:spPr>
          <a:xfrm>
            <a:off x="457200" y="1556792"/>
            <a:ext cx="8229600" cy="4569371"/>
          </a:xfrm>
        </p:spPr>
        <p:txBody>
          <a:bodyPr>
            <a:normAutofit/>
          </a:bodyPr>
          <a:lstStyle/>
          <a:p>
            <a:pPr>
              <a:spcBef>
                <a:spcPts val="600"/>
              </a:spcBef>
              <a:spcAft>
                <a:spcPts val="600"/>
              </a:spcAft>
              <a:buClr>
                <a:srgbClr val="FF6600"/>
              </a:buClr>
              <a:buSzPct val="92000"/>
              <a:buFont typeface="Arial" pitchFamily="34" charset="0"/>
              <a:buChar char="►"/>
            </a:pPr>
            <a:r>
              <a:rPr lang="el-GR" sz="2700" dirty="0" smtClean="0">
                <a:solidFill>
                  <a:schemeClr val="bg1"/>
                </a:solidFill>
                <a:latin typeface="Arial" pitchFamily="34" charset="0"/>
                <a:cs typeface="Arial" pitchFamily="34" charset="0"/>
              </a:rPr>
              <a:t>Σεβασμός </a:t>
            </a:r>
          </a:p>
          <a:p>
            <a:pPr>
              <a:spcBef>
                <a:spcPts val="600"/>
              </a:spcBef>
              <a:spcAft>
                <a:spcPts val="600"/>
              </a:spcAft>
              <a:buClr>
                <a:srgbClr val="FF6600"/>
              </a:buClr>
              <a:buSzPct val="92000"/>
              <a:buFont typeface="Arial" pitchFamily="34" charset="0"/>
              <a:buChar char="►"/>
            </a:pPr>
            <a:r>
              <a:rPr lang="el-GR" sz="2700" dirty="0" smtClean="0">
                <a:solidFill>
                  <a:schemeClr val="bg1"/>
                </a:solidFill>
                <a:latin typeface="Arial" pitchFamily="34" charset="0"/>
                <a:cs typeface="Arial" pitchFamily="34" charset="0"/>
              </a:rPr>
              <a:t>Συνέπεια </a:t>
            </a:r>
          </a:p>
          <a:p>
            <a:pPr>
              <a:spcBef>
                <a:spcPts val="600"/>
              </a:spcBef>
              <a:spcAft>
                <a:spcPts val="600"/>
              </a:spcAft>
              <a:buClr>
                <a:srgbClr val="FF6600"/>
              </a:buClr>
              <a:buSzPct val="92000"/>
              <a:buFont typeface="Arial" pitchFamily="34" charset="0"/>
              <a:buChar char="►"/>
            </a:pPr>
            <a:r>
              <a:rPr lang="el-GR" sz="2700" dirty="0" smtClean="0">
                <a:solidFill>
                  <a:schemeClr val="bg1"/>
                </a:solidFill>
                <a:latin typeface="Arial" pitchFamily="34" charset="0"/>
                <a:cs typeface="Arial" pitchFamily="34" charset="0"/>
              </a:rPr>
              <a:t>Συμπεριφορά</a:t>
            </a:r>
          </a:p>
        </p:txBody>
      </p:sp>
      <p:sp>
        <p:nvSpPr>
          <p:cNvPr id="6" name="Footer Placeholder 5"/>
          <p:cNvSpPr>
            <a:spLocks noGrp="1"/>
          </p:cNvSpPr>
          <p:nvPr>
            <p:ph type="ftr" sz="quarter" idx="11"/>
            <p:custDataLst>
              <p:tags r:id="rId4"/>
            </p:custDataLst>
          </p:nvPr>
        </p:nvSpPr>
        <p:spPr/>
        <p:txBody>
          <a:bodyPr/>
          <a:lstStyle/>
          <a:p>
            <a:endParaRPr lang="el-GR"/>
          </a:p>
        </p:txBody>
      </p:sp>
      <p:sp>
        <p:nvSpPr>
          <p:cNvPr id="5" name="Slide Number Placeholder 4"/>
          <p:cNvSpPr>
            <a:spLocks noGrp="1"/>
          </p:cNvSpPr>
          <p:nvPr>
            <p:ph type="sldNum" sz="quarter" idx="12"/>
            <p:custDataLst>
              <p:tags r:id="rId5"/>
            </p:custDataLst>
          </p:nvPr>
        </p:nvSpPr>
        <p:spPr/>
        <p:txBody>
          <a:bodyPr/>
          <a:lstStyle/>
          <a:p>
            <a:fld id="{FF54B3E2-F008-4CCC-A39B-2A5AB36CC58C}" type="slidenum">
              <a:rPr lang="el-GR" smtClean="0"/>
              <a:pPr/>
              <a:t>44</a:t>
            </a:fld>
            <a:endParaRPr lang="el-GR"/>
          </a:p>
        </p:txBody>
      </p:sp>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Autofit/>
          </a:bodyPr>
          <a:lstStyle/>
          <a:p>
            <a:pPr lvl="3" algn="l" rtl="0">
              <a:spcBef>
                <a:spcPct val="0"/>
              </a:spcBef>
            </a:pPr>
            <a:r>
              <a:rPr lang="el-GR" sz="3000" b="1" dirty="0" smtClean="0">
                <a:solidFill>
                  <a:srgbClr val="FF6600"/>
                </a:solidFill>
                <a:latin typeface="Arial" pitchFamily="34" charset="0"/>
                <a:cs typeface="Arial" pitchFamily="34" charset="0"/>
              </a:rPr>
              <a:t>Ερωτήσεις – Συζήτηση  </a:t>
            </a:r>
            <a:endParaRPr lang="el-GR" sz="3000" b="1" dirty="0">
              <a:solidFill>
                <a:srgbClr val="FF6600"/>
              </a:solidFill>
              <a:latin typeface="Arial" pitchFamily="34" charset="0"/>
              <a:cs typeface="Arial" pitchFamily="34" charset="0"/>
            </a:endParaRPr>
          </a:p>
        </p:txBody>
      </p:sp>
      <p:sp>
        <p:nvSpPr>
          <p:cNvPr id="3" name="Content Placeholder 2"/>
          <p:cNvSpPr>
            <a:spLocks noGrp="1"/>
          </p:cNvSpPr>
          <p:nvPr>
            <p:ph idx="1"/>
            <p:custDataLst>
              <p:tags r:id="rId3"/>
            </p:custDataLst>
          </p:nvPr>
        </p:nvSpPr>
        <p:spPr>
          <a:xfrm>
            <a:off x="457200" y="1484784"/>
            <a:ext cx="8229600" cy="4641379"/>
          </a:xfrm>
        </p:spPr>
        <p:txBody>
          <a:bodyPr>
            <a:normAutofit/>
          </a:bodyPr>
          <a:lstStyle/>
          <a:p>
            <a:pPr>
              <a:lnSpc>
                <a:spcPct val="110000"/>
              </a:lnSpc>
              <a:spcBef>
                <a:spcPts val="600"/>
              </a:spcBef>
              <a:spcAft>
                <a:spcPts val="600"/>
              </a:spcAft>
              <a:buClr>
                <a:srgbClr val="FF6600"/>
              </a:buClr>
              <a:buSzPct val="95000"/>
              <a:buFont typeface="Wingdings" pitchFamily="2" charset="2"/>
              <a:buChar char="ü"/>
            </a:pPr>
            <a:r>
              <a:rPr lang="el-GR" sz="2700" dirty="0" smtClean="0">
                <a:latin typeface="Arial" pitchFamily="34" charset="0"/>
                <a:cs typeface="Arial" pitchFamily="34" charset="0"/>
              </a:rPr>
              <a:t>Μοιραστείτε τη σκέψη σας – 2</a:t>
            </a:r>
            <a:r>
              <a:rPr lang="el-GR" sz="2700" baseline="30000" dirty="0" smtClean="0">
                <a:latin typeface="Arial" pitchFamily="34" charset="0"/>
                <a:cs typeface="Arial" pitchFamily="34" charset="0"/>
              </a:rPr>
              <a:t>η</a:t>
            </a:r>
            <a:r>
              <a:rPr lang="el-GR" sz="2700" dirty="0" smtClean="0">
                <a:latin typeface="Arial" pitchFamily="34" charset="0"/>
                <a:cs typeface="Arial" pitchFamily="34" charset="0"/>
              </a:rPr>
              <a:t> – 3</a:t>
            </a:r>
            <a:r>
              <a:rPr lang="el-GR" sz="2700" baseline="30000" dirty="0" smtClean="0">
                <a:latin typeface="Arial" pitchFamily="34" charset="0"/>
                <a:cs typeface="Arial" pitchFamily="34" charset="0"/>
              </a:rPr>
              <a:t>η</a:t>
            </a:r>
            <a:r>
              <a:rPr lang="el-GR" sz="2700" dirty="0" smtClean="0">
                <a:latin typeface="Arial" pitchFamily="34" charset="0"/>
                <a:cs typeface="Arial" pitchFamily="34" charset="0"/>
              </a:rPr>
              <a:t> γνώμη</a:t>
            </a:r>
          </a:p>
          <a:p>
            <a:pPr marL="754063" lvl="1" indent="-354013">
              <a:lnSpc>
                <a:spcPct val="110000"/>
              </a:lnSpc>
              <a:spcBef>
                <a:spcPts val="600"/>
              </a:spcBef>
              <a:spcAft>
                <a:spcPts val="600"/>
              </a:spcAft>
              <a:buClr>
                <a:srgbClr val="FF6600"/>
              </a:buClr>
              <a:buSzPct val="95000"/>
              <a:buFont typeface="Wingdings 2" pitchFamily="18" charset="2"/>
              <a:buChar char="="/>
            </a:pPr>
            <a:endParaRPr lang="el-GR" sz="2000" dirty="0" smtClean="0">
              <a:latin typeface="Arial" pitchFamily="34" charset="0"/>
              <a:cs typeface="Arial" pitchFamily="34" charset="0"/>
            </a:endParaRPr>
          </a:p>
        </p:txBody>
      </p:sp>
      <p:sp>
        <p:nvSpPr>
          <p:cNvPr id="6" name="Footer Placeholder 5"/>
          <p:cNvSpPr>
            <a:spLocks noGrp="1"/>
          </p:cNvSpPr>
          <p:nvPr>
            <p:ph type="ftr" sz="quarter" idx="11"/>
            <p:custDataLst>
              <p:tags r:id="rId4"/>
            </p:custDataLst>
          </p:nvPr>
        </p:nvSpPr>
        <p:spPr/>
        <p:txBody>
          <a:bodyPr/>
          <a:lstStyle/>
          <a:p>
            <a:endParaRPr lang="el-GR"/>
          </a:p>
        </p:txBody>
      </p:sp>
      <p:sp>
        <p:nvSpPr>
          <p:cNvPr id="5" name="Slide Number Placeholder 4"/>
          <p:cNvSpPr>
            <a:spLocks noGrp="1"/>
          </p:cNvSpPr>
          <p:nvPr>
            <p:ph type="sldNum" sz="quarter" idx="12"/>
            <p:custDataLst>
              <p:tags r:id="rId5"/>
            </p:custDataLst>
          </p:nvPr>
        </p:nvSpPr>
        <p:spPr/>
        <p:txBody>
          <a:bodyPr/>
          <a:lstStyle/>
          <a:p>
            <a:fld id="{FF54B3E2-F008-4CCC-A39B-2A5AB36CC58C}" type="slidenum">
              <a:rPr lang="el-GR" smtClean="0"/>
              <a:pPr/>
              <a:t>45</a:t>
            </a:fld>
            <a:endParaRPr lang="el-GR"/>
          </a:p>
        </p:txBody>
      </p:sp>
      <p:pic>
        <p:nvPicPr>
          <p:cNvPr id="7" name="Picture 4" descr="question image2"/>
          <p:cNvPicPr>
            <a:picLocks noChangeAspect="1" noChangeArrowheads="1"/>
          </p:cNvPicPr>
          <p:nvPr/>
        </p:nvPicPr>
        <p:blipFill>
          <a:blip r:embed="rId8" cstate="print"/>
          <a:srcRect/>
          <a:stretch>
            <a:fillRect/>
          </a:stretch>
        </p:blipFill>
        <p:spPr>
          <a:xfrm>
            <a:off x="0" y="1412776"/>
            <a:ext cx="9144000" cy="4680520"/>
          </a:xfrm>
          <a:prstGeom prst="rect">
            <a:avLst/>
          </a:prstGeom>
          <a:ln w="38100">
            <a:noFill/>
          </a:ln>
        </p:spPr>
      </p:pic>
    </p:spTree>
    <p:custDataLst>
      <p:tags r:id="rId1"/>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uccessful_public_speaking2"/>
          <p:cNvPicPr>
            <a:picLocks noChangeAspect="1" noChangeArrowheads="1"/>
          </p:cNvPicPr>
          <p:nvPr>
            <p:custDataLst>
              <p:tags r:id="rId2"/>
            </p:custDataLst>
          </p:nvPr>
        </p:nvPicPr>
        <p:blipFill>
          <a:blip r:embed="rId5" cstate="print"/>
          <a:srcRect/>
          <a:stretch>
            <a:fillRect/>
          </a:stretch>
        </p:blipFill>
        <p:spPr bwMode="auto">
          <a:xfrm>
            <a:off x="0" y="0"/>
            <a:ext cx="9144000" cy="6858000"/>
          </a:xfrm>
          <a:prstGeom prst="rect">
            <a:avLst/>
          </a:prstGeom>
          <a:noFill/>
        </p:spPr>
      </p:pic>
      <p:sp>
        <p:nvSpPr>
          <p:cNvPr id="14" name="Subtitle 2"/>
          <p:cNvSpPr txBox="1">
            <a:spLocks/>
          </p:cNvSpPr>
          <p:nvPr>
            <p:custDataLst>
              <p:tags r:id="rId3"/>
            </p:custDataLst>
          </p:nvPr>
        </p:nvSpPr>
        <p:spPr>
          <a:xfrm>
            <a:off x="323528" y="5157192"/>
            <a:ext cx="3024336" cy="908720"/>
          </a:xfrm>
          <a:prstGeom prst="rect">
            <a:avLst/>
          </a:prstGeom>
        </p:spPr>
        <p:txBody>
          <a:bodyPr>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l-GR" sz="2400" b="1" i="0" u="none" strike="noStrike" kern="1200" cap="none" spc="0" normalizeH="0" baseline="0" noProof="0" dirty="0" smtClean="0">
                <a:ln>
                  <a:noFill/>
                </a:ln>
                <a:solidFill>
                  <a:schemeClr val="bg1"/>
                </a:solidFill>
                <a:effectLst/>
                <a:uLnTx/>
                <a:uFillTx/>
                <a:latin typeface="Arial Unicode MS" pitchFamily="34" charset="-128"/>
                <a:ea typeface="Arial Unicode MS" pitchFamily="34" charset="-128"/>
                <a:cs typeface="Arial Unicode MS" pitchFamily="34" charset="-128"/>
              </a:rPr>
              <a:t>Ζαχαρίας Ιωάννου</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l-GR" sz="3200" b="1" i="0" u="none" strike="noStrike" kern="1200" cap="none" spc="0" normalizeH="0" baseline="0" noProof="0" dirty="0">
              <a:ln>
                <a:noFill/>
              </a:ln>
              <a:solidFill>
                <a:schemeClr val="bg1"/>
              </a:solidFill>
              <a:effectLst/>
              <a:uLnTx/>
              <a:uFillTx/>
              <a:latin typeface="Arial Unicode MS" pitchFamily="34" charset="-128"/>
              <a:ea typeface="Arial Unicode MS" pitchFamily="34" charset="-128"/>
              <a:cs typeface="Arial Unicode MS" pitchFamily="34" charset="-128"/>
            </a:endParaRPr>
          </a:p>
        </p:txBody>
      </p:sp>
      <p:sp>
        <p:nvSpPr>
          <p:cNvPr id="7" name="Rectangle 6"/>
          <p:cNvSpPr/>
          <p:nvPr/>
        </p:nvSpPr>
        <p:spPr>
          <a:xfrm>
            <a:off x="4716016" y="0"/>
            <a:ext cx="4480082" cy="769441"/>
          </a:xfrm>
          <a:prstGeom prst="rect">
            <a:avLst/>
          </a:prstGeom>
          <a:noFill/>
        </p:spPr>
        <p:txBody>
          <a:bodyPr wrap="square" lIns="91440" tIns="45720" rIns="91440" bIns="45720">
            <a:spAutoFit/>
          </a:bodyPr>
          <a:lstStyle/>
          <a:p>
            <a:pPr algn="ctr"/>
            <a:r>
              <a:rPr lang="el-GR" sz="4400" b="1" dirty="0" smtClean="0">
                <a:ln w="17780" cmpd="sng">
                  <a:solidFill>
                    <a:srgbClr val="FFFFFF"/>
                  </a:solidFill>
                  <a:prstDash val="solid"/>
                  <a:miter lim="800000"/>
                </a:ln>
                <a:latin typeface="Arial" pitchFamily="34" charset="0"/>
                <a:cs typeface="Arial" pitchFamily="34" charset="0"/>
              </a:rPr>
              <a:t>Σας ευχαριστώ!</a:t>
            </a:r>
            <a:endParaRPr lang="en-US" sz="4400" b="1" dirty="0">
              <a:ln w="17780" cmpd="sng">
                <a:solidFill>
                  <a:srgbClr val="FFFFFF"/>
                </a:solidFill>
                <a:prstDash val="solid"/>
                <a:miter lim="800000"/>
              </a:ln>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F54B3E2-F008-4CCC-A39B-2A5AB36CC58C}" type="slidenum">
              <a:rPr lang="el-GR" smtClean="0"/>
              <a:pPr/>
              <a:t>46</a:t>
            </a:fld>
            <a:endParaRPr lang="el-GR"/>
          </a:p>
        </p:txBody>
      </p:sp>
    </p:spTree>
    <p:custDataLst>
      <p:tags r:id="rId1"/>
    </p:custDataLst>
    <p:extLst>
      <p:ext uri="{BB962C8B-B14F-4D97-AF65-F5344CB8AC3E}">
        <p14:creationId xmlns:p14="http://schemas.microsoft.com/office/powerpoint/2010/main" xmlns="" val="35104247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pPr algn="l"/>
            <a:r>
              <a:rPr lang="el-GR" sz="3000" b="1" dirty="0" smtClean="0">
                <a:solidFill>
                  <a:srgbClr val="FF6600"/>
                </a:solidFill>
                <a:latin typeface="Arial" pitchFamily="34" charset="0"/>
                <a:cs typeface="Arial" pitchFamily="34" charset="0"/>
              </a:rPr>
              <a:t>Πρακτικές πληροφορίες</a:t>
            </a:r>
            <a:endParaRPr lang="el-GR" sz="3000" b="1" dirty="0">
              <a:solidFill>
                <a:srgbClr val="FF6600"/>
              </a:solidFill>
              <a:latin typeface="Arial" pitchFamily="34" charset="0"/>
              <a:cs typeface="Arial" pitchFamily="34" charset="0"/>
            </a:endParaRPr>
          </a:p>
        </p:txBody>
      </p:sp>
      <p:sp>
        <p:nvSpPr>
          <p:cNvPr id="3" name="Content Placeholder 2"/>
          <p:cNvSpPr>
            <a:spLocks noGrp="1"/>
          </p:cNvSpPr>
          <p:nvPr>
            <p:ph idx="1"/>
            <p:custDataLst>
              <p:tags r:id="rId3"/>
            </p:custDataLst>
          </p:nvPr>
        </p:nvSpPr>
        <p:spPr/>
        <p:txBody>
          <a:bodyPr>
            <a:normAutofit/>
          </a:bodyPr>
          <a:lstStyle/>
          <a:p>
            <a:pPr>
              <a:spcAft>
                <a:spcPts val="600"/>
              </a:spcAft>
              <a:buClr>
                <a:srgbClr val="FF6600"/>
              </a:buClr>
              <a:buSzPct val="85000"/>
            </a:pPr>
            <a:r>
              <a:rPr lang="el-GR" sz="2700" dirty="0" smtClean="0">
                <a:latin typeface="Arial" pitchFamily="34" charset="0"/>
                <a:cs typeface="Arial" pitchFamily="34" charset="0"/>
              </a:rPr>
              <a:t>Πρόγραμμα </a:t>
            </a:r>
          </a:p>
          <a:p>
            <a:pPr>
              <a:spcAft>
                <a:spcPts val="600"/>
              </a:spcAft>
              <a:buClr>
                <a:srgbClr val="FF6600"/>
              </a:buClr>
              <a:buSzPct val="85000"/>
            </a:pPr>
            <a:r>
              <a:rPr lang="el-GR" sz="2700" dirty="0" smtClean="0">
                <a:latin typeface="Arial" pitchFamily="34" charset="0"/>
                <a:cs typeface="Arial" pitchFamily="34" charset="0"/>
              </a:rPr>
              <a:t>Διάλειμμα  </a:t>
            </a:r>
            <a:r>
              <a:rPr lang="en-GB" sz="2700" dirty="0" smtClean="0">
                <a:latin typeface="Arial" pitchFamily="34" charset="0"/>
                <a:cs typeface="Arial" pitchFamily="34" charset="0"/>
              </a:rPr>
              <a:t> </a:t>
            </a:r>
          </a:p>
          <a:p>
            <a:pPr>
              <a:spcAft>
                <a:spcPts val="600"/>
              </a:spcAft>
              <a:buClr>
                <a:srgbClr val="FF6600"/>
              </a:buClr>
              <a:buSzPct val="85000"/>
            </a:pPr>
            <a:r>
              <a:rPr lang="el-GR" sz="2700" dirty="0" smtClean="0">
                <a:latin typeface="Arial" pitchFamily="34" charset="0"/>
                <a:cs typeface="Arial" pitchFamily="34" charset="0"/>
              </a:rPr>
              <a:t>Ερωτήσεις</a:t>
            </a:r>
          </a:p>
          <a:p>
            <a:pPr>
              <a:spcAft>
                <a:spcPts val="600"/>
              </a:spcAft>
              <a:buClr>
                <a:srgbClr val="FF6600"/>
              </a:buClr>
              <a:buSzPct val="85000"/>
            </a:pPr>
            <a:r>
              <a:rPr lang="el-GR" sz="2700" dirty="0" smtClean="0">
                <a:latin typeface="Arial" pitchFamily="34" charset="0"/>
                <a:cs typeface="Arial" pitchFamily="34" charset="0"/>
              </a:rPr>
              <a:t>Συμμετοχή</a:t>
            </a:r>
          </a:p>
          <a:p>
            <a:pPr>
              <a:spcAft>
                <a:spcPts val="600"/>
              </a:spcAft>
              <a:buClr>
                <a:srgbClr val="FF6600"/>
              </a:buClr>
              <a:buSzPct val="85000"/>
            </a:pPr>
            <a:r>
              <a:rPr lang="el-GR" sz="2700" dirty="0" smtClean="0">
                <a:latin typeface="Arial" pitchFamily="34" charset="0"/>
                <a:cs typeface="Arial" pitchFamily="34" charset="0"/>
              </a:rPr>
              <a:t>Σεβασμός </a:t>
            </a:r>
          </a:p>
          <a:p>
            <a:pPr>
              <a:spcAft>
                <a:spcPts val="600"/>
              </a:spcAft>
              <a:buClr>
                <a:srgbClr val="FF6600"/>
              </a:buClr>
              <a:buSzPct val="85000"/>
            </a:pPr>
            <a:r>
              <a:rPr lang="el-GR" sz="2700" dirty="0" smtClean="0">
                <a:latin typeface="Arial" pitchFamily="34" charset="0"/>
                <a:cs typeface="Arial" pitchFamily="34" charset="0"/>
              </a:rPr>
              <a:t>Επαγγελματισμός </a:t>
            </a:r>
          </a:p>
          <a:p>
            <a:pPr>
              <a:spcAft>
                <a:spcPts val="600"/>
              </a:spcAft>
              <a:buClr>
                <a:srgbClr val="FF6600"/>
              </a:buClr>
              <a:buSzPct val="85000"/>
            </a:pPr>
            <a:r>
              <a:rPr lang="el-GR" sz="2700" dirty="0" smtClean="0">
                <a:latin typeface="Arial" pitchFamily="34" charset="0"/>
                <a:cs typeface="Arial" pitchFamily="34" charset="0"/>
              </a:rPr>
              <a:t>Κινητά </a:t>
            </a:r>
          </a:p>
          <a:p>
            <a:pPr>
              <a:spcAft>
                <a:spcPts val="600"/>
              </a:spcAft>
              <a:buClr>
                <a:srgbClr val="FF6600"/>
              </a:buClr>
              <a:buSzPct val="85000"/>
            </a:pPr>
            <a:endParaRPr lang="el-GR" sz="2700" dirty="0" smtClean="0">
              <a:latin typeface="Arial" pitchFamily="34" charset="0"/>
              <a:cs typeface="Arial" pitchFamily="34" charset="0"/>
            </a:endParaRPr>
          </a:p>
          <a:p>
            <a:pPr>
              <a:spcAft>
                <a:spcPts val="600"/>
              </a:spcAft>
              <a:buClr>
                <a:srgbClr val="FF6600"/>
              </a:buClr>
              <a:buSzPct val="85000"/>
            </a:pPr>
            <a:endParaRPr lang="el-GR" sz="2700" dirty="0" smtClean="0">
              <a:latin typeface="Arial" pitchFamily="34" charset="0"/>
              <a:cs typeface="Arial" pitchFamily="34" charset="0"/>
            </a:endParaRPr>
          </a:p>
          <a:p>
            <a:pPr>
              <a:spcAft>
                <a:spcPts val="600"/>
              </a:spcAft>
              <a:buClr>
                <a:srgbClr val="FF6600"/>
              </a:buClr>
              <a:buSzPct val="85000"/>
              <a:buNone/>
            </a:pPr>
            <a:endParaRPr lang="el-GR" sz="2700" dirty="0">
              <a:latin typeface="Arial" pitchFamily="34" charset="0"/>
              <a:cs typeface="Arial" pitchFamily="34" charset="0"/>
            </a:endParaRPr>
          </a:p>
        </p:txBody>
      </p:sp>
      <p:sp>
        <p:nvSpPr>
          <p:cNvPr id="7" name="Slide Number Placeholder 6"/>
          <p:cNvSpPr>
            <a:spLocks noGrp="1"/>
          </p:cNvSpPr>
          <p:nvPr>
            <p:ph type="sldNum" sz="quarter" idx="12"/>
            <p:custDataLst>
              <p:tags r:id="rId4"/>
            </p:custDataLst>
          </p:nvPr>
        </p:nvSpPr>
        <p:spPr/>
        <p:txBody>
          <a:bodyPr/>
          <a:lstStyle/>
          <a:p>
            <a:fld id="{FF54B3E2-F008-4CCC-A39B-2A5AB36CC58C}" type="slidenum">
              <a:rPr lang="el-GR" smtClean="0"/>
              <a:pPr/>
              <a:t>5</a:t>
            </a:fld>
            <a:endParaRPr lang="el-GR"/>
          </a:p>
        </p:txBody>
      </p:sp>
      <p:sp>
        <p:nvSpPr>
          <p:cNvPr id="8" name="Footer Placeholder 7"/>
          <p:cNvSpPr>
            <a:spLocks noGrp="1"/>
          </p:cNvSpPr>
          <p:nvPr>
            <p:ph type="ftr" sz="quarter" idx="11"/>
            <p:custDataLst>
              <p:tags r:id="rId5"/>
            </p:custDataLst>
          </p:nvPr>
        </p:nvSpPr>
        <p:spPr/>
        <p:txBody>
          <a:bodyPr/>
          <a:lstStyle/>
          <a:p>
            <a:endParaRPr lang="el-GR"/>
          </a:p>
        </p:txBody>
      </p:sp>
      <p:pic>
        <p:nvPicPr>
          <p:cNvPr id="47106" name="Picture 2" descr="http://www.projectmanager.com/resources/wp-content/uploads/2012/11/iStock_000019447045XSmall.jpg"/>
          <p:cNvPicPr>
            <a:picLocks noChangeAspect="1" noChangeArrowheads="1"/>
          </p:cNvPicPr>
          <p:nvPr/>
        </p:nvPicPr>
        <p:blipFill>
          <a:blip r:embed="rId7" cstate="print"/>
          <a:srcRect/>
          <a:stretch>
            <a:fillRect/>
          </a:stretch>
        </p:blipFill>
        <p:spPr bwMode="auto">
          <a:xfrm>
            <a:off x="4211960" y="1412776"/>
            <a:ext cx="4932040" cy="4824536"/>
          </a:xfrm>
          <a:prstGeom prst="rect">
            <a:avLst/>
          </a:prstGeom>
          <a:noFill/>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2"/>
            </p:custDataLst>
          </p:nvPr>
        </p:nvSpPr>
        <p:spPr>
          <a:xfrm>
            <a:off x="0" y="0"/>
            <a:ext cx="9144000" cy="994122"/>
          </a:xfrm>
          <a:solidFill>
            <a:srgbClr val="FF0000"/>
          </a:solidFill>
        </p:spPr>
        <p:txBody>
          <a:bodyPr>
            <a:normAutofit/>
          </a:bodyPr>
          <a:lstStyle/>
          <a:p>
            <a:r>
              <a:rPr lang="el-GR" sz="3600" b="1" dirty="0" smtClean="0">
                <a:solidFill>
                  <a:schemeClr val="bg1"/>
                </a:solidFill>
                <a:latin typeface="Arial" pitchFamily="34" charset="0"/>
                <a:cs typeface="Arial" pitchFamily="34" charset="0"/>
              </a:rPr>
              <a:t>Βιογραφικό Σημείωμα</a:t>
            </a:r>
            <a:endParaRPr lang="el-GR" sz="3600" b="1" dirty="0">
              <a:solidFill>
                <a:schemeClr val="bg1"/>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FF54B3E2-F008-4CCC-A39B-2A5AB36CC58C}" type="slidenum">
              <a:rPr lang="el-GR" smtClean="0"/>
              <a:pPr/>
              <a:t>6</a:t>
            </a:fld>
            <a:endParaRPr lang="el-GR"/>
          </a:p>
        </p:txBody>
      </p:sp>
      <p:sp>
        <p:nvSpPr>
          <p:cNvPr id="6" name="Footer Placeholder 5"/>
          <p:cNvSpPr>
            <a:spLocks noGrp="1"/>
          </p:cNvSpPr>
          <p:nvPr>
            <p:ph type="ftr" sz="quarter" idx="11"/>
          </p:nvPr>
        </p:nvSpPr>
        <p:spPr/>
        <p:txBody>
          <a:bodyPr/>
          <a:lstStyle/>
          <a:p>
            <a:endParaRPr lang="el-GR"/>
          </a:p>
        </p:txBody>
      </p:sp>
      <p:pic>
        <p:nvPicPr>
          <p:cNvPr id="46084" name="Picture 4" descr="http://allergiastinanergia.gr/wp-content/uploads/2013/09/66.jpg"/>
          <p:cNvPicPr>
            <a:picLocks noChangeAspect="1" noChangeArrowheads="1"/>
          </p:cNvPicPr>
          <p:nvPr/>
        </p:nvPicPr>
        <p:blipFill>
          <a:blip r:embed="rId5" cstate="print"/>
          <a:srcRect/>
          <a:stretch>
            <a:fillRect/>
          </a:stretch>
        </p:blipFill>
        <p:spPr bwMode="auto">
          <a:xfrm>
            <a:off x="0" y="1628800"/>
            <a:ext cx="9036496" cy="4464496"/>
          </a:xfrm>
          <a:prstGeom prst="rect">
            <a:avLst/>
          </a:prstGeom>
          <a:noFill/>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1.bp.blogspot.com/-hHdVwwlukyA/ULkisjl8d1I/AAAAAAAAABY/a-ktoPbEJA8/s1600/d1-ask.jpg"/>
          <p:cNvPicPr>
            <a:picLocks noChangeAspect="1" noChangeArrowheads="1"/>
          </p:cNvPicPr>
          <p:nvPr/>
        </p:nvPicPr>
        <p:blipFill>
          <a:blip r:embed="rId7" cstate="print"/>
          <a:srcRect/>
          <a:stretch>
            <a:fillRect/>
          </a:stretch>
        </p:blipFill>
        <p:spPr bwMode="auto">
          <a:xfrm>
            <a:off x="2987824" y="1340769"/>
            <a:ext cx="6156176" cy="4752528"/>
          </a:xfrm>
          <a:prstGeom prst="rect">
            <a:avLst/>
          </a:prstGeom>
          <a:noFill/>
        </p:spPr>
      </p:pic>
      <p:sp>
        <p:nvSpPr>
          <p:cNvPr id="2" name="Title 1"/>
          <p:cNvSpPr>
            <a:spLocks noGrp="1"/>
          </p:cNvSpPr>
          <p:nvPr>
            <p:ph type="title"/>
            <p:custDataLst>
              <p:tags r:id="rId2"/>
            </p:custDataLst>
          </p:nvPr>
        </p:nvSpPr>
        <p:spPr>
          <a:solidFill>
            <a:schemeClr val="bg1"/>
          </a:solidFill>
        </p:spPr>
        <p:txBody>
          <a:bodyPr>
            <a:noAutofit/>
          </a:bodyPr>
          <a:lstStyle/>
          <a:p>
            <a:pPr lvl="3" algn="l" rtl="0">
              <a:spcBef>
                <a:spcPct val="0"/>
              </a:spcBef>
            </a:pPr>
            <a:r>
              <a:rPr lang="el-GR" sz="3000" b="1" dirty="0" smtClean="0">
                <a:solidFill>
                  <a:srgbClr val="FF6600"/>
                </a:solidFill>
              </a:rPr>
              <a:t>Γραπτή επικοινωνία – Γραπτός λόγος</a:t>
            </a:r>
            <a:endParaRPr lang="el-GR" sz="3000" b="1" dirty="0">
              <a:solidFill>
                <a:srgbClr val="FF6600"/>
              </a:solidFill>
              <a:latin typeface="Arial" pitchFamily="34" charset="0"/>
              <a:cs typeface="Arial" pitchFamily="34" charset="0"/>
            </a:endParaRPr>
          </a:p>
        </p:txBody>
      </p:sp>
      <p:sp>
        <p:nvSpPr>
          <p:cNvPr id="6" name="Footer Placeholder 5"/>
          <p:cNvSpPr>
            <a:spLocks noGrp="1"/>
          </p:cNvSpPr>
          <p:nvPr>
            <p:ph type="ftr" sz="quarter" idx="11"/>
            <p:custDataLst>
              <p:tags r:id="rId3"/>
            </p:custDataLst>
          </p:nvPr>
        </p:nvSpPr>
        <p:spPr/>
        <p:txBody>
          <a:bodyPr/>
          <a:lstStyle/>
          <a:p>
            <a:endParaRPr lang="el-GR"/>
          </a:p>
        </p:txBody>
      </p:sp>
      <p:sp>
        <p:nvSpPr>
          <p:cNvPr id="5" name="Slide Number Placeholder 4"/>
          <p:cNvSpPr>
            <a:spLocks noGrp="1"/>
          </p:cNvSpPr>
          <p:nvPr>
            <p:ph type="sldNum" sz="quarter" idx="12"/>
            <p:custDataLst>
              <p:tags r:id="rId4"/>
            </p:custDataLst>
          </p:nvPr>
        </p:nvSpPr>
        <p:spPr/>
        <p:txBody>
          <a:bodyPr/>
          <a:lstStyle/>
          <a:p>
            <a:fld id="{FF54B3E2-F008-4CCC-A39B-2A5AB36CC58C}" type="slidenum">
              <a:rPr lang="el-GR" smtClean="0"/>
              <a:pPr/>
              <a:t>7</a:t>
            </a:fld>
            <a:endParaRPr lang="el-GR"/>
          </a:p>
        </p:txBody>
      </p:sp>
      <p:sp>
        <p:nvSpPr>
          <p:cNvPr id="4" name="Rectangular Callout 3"/>
          <p:cNvSpPr/>
          <p:nvPr/>
        </p:nvSpPr>
        <p:spPr>
          <a:xfrm>
            <a:off x="395536" y="1628800"/>
            <a:ext cx="2160240" cy="864096"/>
          </a:xfrm>
          <a:prstGeom prst="wedgeRectCallout">
            <a:avLst>
              <a:gd name="adj1" fmla="val 60526"/>
              <a:gd name="adj2" fmla="val 229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latin typeface="Arial" pitchFamily="34" charset="0"/>
                <a:cs typeface="Arial" pitchFamily="34" charset="0"/>
              </a:rPr>
              <a:t>Ορισμός </a:t>
            </a:r>
            <a:endParaRPr lang="el-GR" sz="2400" dirty="0">
              <a:solidFill>
                <a:schemeClr val="tx1"/>
              </a:solidFill>
              <a:latin typeface="Arial" pitchFamily="34" charset="0"/>
              <a:cs typeface="Arial" pitchFamily="34" charset="0"/>
            </a:endParaRPr>
          </a:p>
        </p:txBody>
      </p:sp>
      <p:sp>
        <p:nvSpPr>
          <p:cNvPr id="9" name="Rectangular Callout 8"/>
          <p:cNvSpPr/>
          <p:nvPr/>
        </p:nvSpPr>
        <p:spPr>
          <a:xfrm>
            <a:off x="323528" y="4149080"/>
            <a:ext cx="2448272" cy="864096"/>
          </a:xfrm>
          <a:prstGeom prst="wedgeRectCallout">
            <a:avLst>
              <a:gd name="adj1" fmla="val 60526"/>
              <a:gd name="adj2" fmla="val 229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latin typeface="Arial" pitchFamily="34" charset="0"/>
                <a:cs typeface="Arial" pitchFamily="34" charset="0"/>
              </a:rPr>
              <a:t>Πλεονεκτήματα</a:t>
            </a:r>
            <a:endParaRPr lang="el-GR" sz="2400" dirty="0">
              <a:solidFill>
                <a:schemeClr val="tx1"/>
              </a:solidFill>
              <a:latin typeface="Arial" pitchFamily="34" charset="0"/>
              <a:cs typeface="Arial" pitchFamily="34" charset="0"/>
            </a:endParaRPr>
          </a:p>
        </p:txBody>
      </p:sp>
    </p:spTree>
    <p:custDataLst>
      <p:tags r:id="rId1"/>
    </p:custData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Autofit/>
          </a:bodyPr>
          <a:lstStyle/>
          <a:p>
            <a:pPr lvl="3" algn="l" rtl="0">
              <a:spcBef>
                <a:spcPct val="0"/>
              </a:spcBef>
            </a:pPr>
            <a:r>
              <a:rPr lang="el-GR" sz="3000" b="1" dirty="0" smtClean="0">
                <a:solidFill>
                  <a:srgbClr val="FF6600"/>
                </a:solidFill>
              </a:rPr>
              <a:t>Ο γραπτό κείμενο είναι ποιοτικό όταν </a:t>
            </a:r>
            <a:r>
              <a:rPr lang="en-GB" sz="3000" b="1" dirty="0" smtClean="0">
                <a:solidFill>
                  <a:srgbClr val="FF6600"/>
                </a:solidFill>
              </a:rPr>
              <a:t>:</a:t>
            </a:r>
            <a:endParaRPr lang="el-GR" sz="3000" b="1" dirty="0">
              <a:solidFill>
                <a:srgbClr val="FF6600"/>
              </a:solidFill>
              <a:latin typeface="Arial" pitchFamily="34" charset="0"/>
              <a:cs typeface="Arial" pitchFamily="34" charset="0"/>
            </a:endParaRPr>
          </a:p>
        </p:txBody>
      </p:sp>
      <p:sp>
        <p:nvSpPr>
          <p:cNvPr id="7" name="Content Placeholder 6"/>
          <p:cNvSpPr>
            <a:spLocks noGrp="1"/>
          </p:cNvSpPr>
          <p:nvPr>
            <p:ph sz="half" idx="1"/>
          </p:nvPr>
        </p:nvSpPr>
        <p:spPr>
          <a:xfrm>
            <a:off x="4716016" y="1628800"/>
            <a:ext cx="4038600" cy="4525963"/>
          </a:xfrm>
        </p:spPr>
        <p:txBody>
          <a:bodyPr>
            <a:noAutofit/>
          </a:bodyPr>
          <a:lstStyle/>
          <a:p>
            <a:pPr>
              <a:spcBef>
                <a:spcPts val="600"/>
              </a:spcBef>
              <a:spcAft>
                <a:spcPts val="600"/>
              </a:spcAft>
              <a:buClr>
                <a:srgbClr val="FF6600"/>
              </a:buClr>
              <a:buSzPct val="93000"/>
              <a:buFont typeface="Arial" pitchFamily="34" charset="0"/>
              <a:buChar char="►"/>
            </a:pPr>
            <a:r>
              <a:rPr lang="el-GR" sz="2700" dirty="0">
                <a:latin typeface="Arial" pitchFamily="34" charset="0"/>
                <a:cs typeface="Arial" pitchFamily="34" charset="0"/>
              </a:rPr>
              <a:t>Σ</a:t>
            </a:r>
            <a:r>
              <a:rPr lang="el-GR" sz="2700" dirty="0" smtClean="0">
                <a:latin typeface="Arial" pitchFamily="34" charset="0"/>
                <a:cs typeface="Arial" pitchFamily="34" charset="0"/>
              </a:rPr>
              <a:t>υγγράφεται και να παρουσιάζεται με τρόπο ώστε α) να μεταδίδει με ορθότητα και ακρίβεια το μήνυμα στον αναγνώστη β) του κεντρίζει το ενδιαφέρον να το διαβάσει και να πράξει αναλόγως</a:t>
            </a:r>
          </a:p>
          <a:p>
            <a:pPr>
              <a:spcBef>
                <a:spcPts val="600"/>
              </a:spcBef>
              <a:spcAft>
                <a:spcPts val="600"/>
              </a:spcAft>
              <a:buClr>
                <a:srgbClr val="FF6600"/>
              </a:buClr>
              <a:buSzPct val="93000"/>
              <a:buFont typeface="Arial" pitchFamily="34" charset="0"/>
              <a:buChar char="►"/>
            </a:pPr>
            <a:endParaRPr lang="el-GR" sz="2700" dirty="0" smtClean="0">
              <a:latin typeface="Arial" pitchFamily="34" charset="0"/>
              <a:cs typeface="Arial" pitchFamily="34" charset="0"/>
            </a:endParaRPr>
          </a:p>
          <a:p>
            <a:pPr>
              <a:spcBef>
                <a:spcPts val="600"/>
              </a:spcBef>
              <a:spcAft>
                <a:spcPts val="600"/>
              </a:spcAft>
              <a:buClr>
                <a:srgbClr val="FF6600"/>
              </a:buClr>
              <a:buSzPct val="93000"/>
              <a:buFont typeface="Arial" pitchFamily="34" charset="0"/>
              <a:buChar char="►"/>
            </a:pPr>
            <a:endParaRPr lang="el-GR" sz="2700" dirty="0" smtClean="0">
              <a:latin typeface="Arial" pitchFamily="34" charset="0"/>
              <a:cs typeface="Arial" pitchFamily="34" charset="0"/>
            </a:endParaRPr>
          </a:p>
          <a:p>
            <a:pPr>
              <a:spcBef>
                <a:spcPts val="600"/>
              </a:spcBef>
              <a:spcAft>
                <a:spcPts val="600"/>
              </a:spcAft>
            </a:pPr>
            <a:endParaRPr lang="el-GR" sz="2700" dirty="0" smtClean="0">
              <a:latin typeface="Arial" pitchFamily="34" charset="0"/>
              <a:cs typeface="Arial" pitchFamily="34" charset="0"/>
            </a:endParaRPr>
          </a:p>
          <a:p>
            <a:pPr>
              <a:spcBef>
                <a:spcPts val="600"/>
              </a:spcBef>
              <a:spcAft>
                <a:spcPts val="600"/>
              </a:spcAft>
            </a:pPr>
            <a:endParaRPr lang="el-GR" sz="2700" dirty="0" smtClean="0">
              <a:latin typeface="Arial" pitchFamily="34" charset="0"/>
              <a:cs typeface="Arial" pitchFamily="34" charset="0"/>
            </a:endParaRPr>
          </a:p>
          <a:p>
            <a:pPr>
              <a:spcBef>
                <a:spcPts val="600"/>
              </a:spcBef>
              <a:spcAft>
                <a:spcPts val="600"/>
              </a:spcAft>
            </a:pPr>
            <a:endParaRPr lang="el-GR" sz="2700" dirty="0" smtClean="0">
              <a:latin typeface="Arial" pitchFamily="34" charset="0"/>
              <a:cs typeface="Arial" pitchFamily="34" charset="0"/>
            </a:endParaRPr>
          </a:p>
          <a:p>
            <a:pPr>
              <a:spcBef>
                <a:spcPts val="600"/>
              </a:spcBef>
              <a:spcAft>
                <a:spcPts val="600"/>
              </a:spcAft>
              <a:buClr>
                <a:srgbClr val="FF6600"/>
              </a:buClr>
              <a:buSzPct val="93000"/>
              <a:buFont typeface="Arial" pitchFamily="34" charset="0"/>
              <a:buChar char="►"/>
            </a:pPr>
            <a:endParaRPr lang="el-GR" sz="2700" dirty="0" smtClean="0">
              <a:latin typeface="Arial" pitchFamily="34" charset="0"/>
              <a:cs typeface="Arial" pitchFamily="34" charset="0"/>
            </a:endParaRPr>
          </a:p>
        </p:txBody>
      </p:sp>
      <p:sp>
        <p:nvSpPr>
          <p:cNvPr id="6" name="Footer Placeholder 5"/>
          <p:cNvSpPr>
            <a:spLocks noGrp="1"/>
          </p:cNvSpPr>
          <p:nvPr>
            <p:ph type="ftr" sz="quarter" idx="11"/>
            <p:custDataLst>
              <p:tags r:id="rId3"/>
            </p:custDataLst>
          </p:nvPr>
        </p:nvSpPr>
        <p:spPr/>
        <p:txBody>
          <a:bodyPr/>
          <a:lstStyle/>
          <a:p>
            <a:endParaRPr lang="el-GR"/>
          </a:p>
        </p:txBody>
      </p:sp>
      <p:sp>
        <p:nvSpPr>
          <p:cNvPr id="5" name="Slide Number Placeholder 4"/>
          <p:cNvSpPr>
            <a:spLocks noGrp="1"/>
          </p:cNvSpPr>
          <p:nvPr>
            <p:ph type="sldNum" sz="quarter" idx="12"/>
            <p:custDataLst>
              <p:tags r:id="rId4"/>
            </p:custDataLst>
          </p:nvPr>
        </p:nvSpPr>
        <p:spPr/>
        <p:txBody>
          <a:bodyPr/>
          <a:lstStyle/>
          <a:p>
            <a:fld id="{FF54B3E2-F008-4CCC-A39B-2A5AB36CC58C}" type="slidenum">
              <a:rPr lang="el-GR" smtClean="0"/>
              <a:pPr/>
              <a:t>8</a:t>
            </a:fld>
            <a:endParaRPr lang="el-GR"/>
          </a:p>
        </p:txBody>
      </p:sp>
      <p:pic>
        <p:nvPicPr>
          <p:cNvPr id="112642" name="Picture 2" descr="http://ak.picdn.net/shutterstock/videos/3047701/preview/stock-footage-two-colleagues-talking-while-reading-a-document-in-an-office.jpg"/>
          <p:cNvPicPr>
            <a:picLocks noChangeAspect="1" noChangeArrowheads="1"/>
          </p:cNvPicPr>
          <p:nvPr/>
        </p:nvPicPr>
        <p:blipFill>
          <a:blip r:embed="rId7" cstate="print"/>
          <a:srcRect/>
          <a:stretch>
            <a:fillRect/>
          </a:stretch>
        </p:blipFill>
        <p:spPr bwMode="auto">
          <a:xfrm>
            <a:off x="107504" y="1556792"/>
            <a:ext cx="4427984" cy="4536504"/>
          </a:xfrm>
          <a:prstGeom prst="rect">
            <a:avLst/>
          </a:prstGeom>
          <a:noFill/>
        </p:spPr>
      </p:pic>
    </p:spTree>
    <p:custDataLst>
      <p:tags r:id="rId1"/>
    </p:custData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webirix.com/wp-content/uploads/2013/03/google-reader-rss.jpg"/>
          <p:cNvPicPr>
            <a:picLocks noChangeAspect="1" noChangeArrowheads="1"/>
          </p:cNvPicPr>
          <p:nvPr/>
        </p:nvPicPr>
        <p:blipFill>
          <a:blip r:embed="rId7" cstate="print"/>
          <a:srcRect/>
          <a:stretch>
            <a:fillRect/>
          </a:stretch>
        </p:blipFill>
        <p:spPr bwMode="auto">
          <a:xfrm>
            <a:off x="5004048" y="1700808"/>
            <a:ext cx="4139952" cy="4536504"/>
          </a:xfrm>
          <a:prstGeom prst="rect">
            <a:avLst/>
          </a:prstGeom>
          <a:noFill/>
        </p:spPr>
      </p:pic>
      <p:sp>
        <p:nvSpPr>
          <p:cNvPr id="2" name="Title 1"/>
          <p:cNvSpPr>
            <a:spLocks noGrp="1"/>
          </p:cNvSpPr>
          <p:nvPr>
            <p:ph type="title"/>
            <p:custDataLst>
              <p:tags r:id="rId2"/>
            </p:custDataLst>
          </p:nvPr>
        </p:nvSpPr>
        <p:spPr/>
        <p:txBody>
          <a:bodyPr>
            <a:noAutofit/>
          </a:bodyPr>
          <a:lstStyle/>
          <a:p>
            <a:pPr lvl="3" algn="l" rtl="0">
              <a:spcBef>
                <a:spcPct val="0"/>
              </a:spcBef>
            </a:pPr>
            <a:r>
              <a:rPr lang="el-GR" sz="3000" b="1" dirty="0" smtClean="0">
                <a:solidFill>
                  <a:srgbClr val="FF6600"/>
                </a:solidFill>
              </a:rPr>
              <a:t>Πριν συντάξεις / γράψεις καθόρισε </a:t>
            </a:r>
            <a:endParaRPr lang="el-GR" sz="3000" b="1" dirty="0">
              <a:solidFill>
                <a:srgbClr val="FF6600"/>
              </a:solidFill>
              <a:latin typeface="Arial" pitchFamily="34" charset="0"/>
              <a:cs typeface="Arial" pitchFamily="34" charset="0"/>
            </a:endParaRPr>
          </a:p>
        </p:txBody>
      </p:sp>
      <p:sp>
        <p:nvSpPr>
          <p:cNvPr id="7" name="Content Placeholder 6"/>
          <p:cNvSpPr>
            <a:spLocks noGrp="1"/>
          </p:cNvSpPr>
          <p:nvPr>
            <p:ph idx="1"/>
          </p:nvPr>
        </p:nvSpPr>
        <p:spPr/>
        <p:txBody>
          <a:bodyPr>
            <a:noAutofit/>
          </a:bodyPr>
          <a:lstStyle/>
          <a:p>
            <a:pPr marL="571500" indent="-571500">
              <a:spcBef>
                <a:spcPts val="600"/>
              </a:spcBef>
              <a:spcAft>
                <a:spcPts val="600"/>
              </a:spcAft>
              <a:buClr>
                <a:srgbClr val="FF6600"/>
              </a:buClr>
              <a:buSzPct val="93000"/>
              <a:buFont typeface="+mj-lt"/>
              <a:buAutoNum type="romanUcPeriod"/>
            </a:pPr>
            <a:r>
              <a:rPr lang="el-GR" sz="2700" dirty="0" smtClean="0">
                <a:latin typeface="Arial" pitchFamily="34" charset="0"/>
                <a:cs typeface="Arial" pitchFamily="34" charset="0"/>
              </a:rPr>
              <a:t>Για ποιο λόγο γράφω</a:t>
            </a:r>
          </a:p>
          <a:p>
            <a:pPr marL="571500" indent="-571500">
              <a:spcBef>
                <a:spcPts val="600"/>
              </a:spcBef>
              <a:spcAft>
                <a:spcPts val="600"/>
              </a:spcAft>
              <a:buClr>
                <a:srgbClr val="FF6600"/>
              </a:buClr>
              <a:buSzPct val="93000"/>
              <a:buFont typeface="+mj-lt"/>
              <a:buAutoNum type="romanUcPeriod"/>
            </a:pPr>
            <a:endParaRPr lang="el-GR" sz="2700" dirty="0" smtClean="0">
              <a:latin typeface="Arial" pitchFamily="34" charset="0"/>
              <a:cs typeface="Arial" pitchFamily="34" charset="0"/>
            </a:endParaRPr>
          </a:p>
          <a:p>
            <a:pPr marL="571500" indent="-571500">
              <a:spcBef>
                <a:spcPts val="600"/>
              </a:spcBef>
              <a:spcAft>
                <a:spcPts val="600"/>
              </a:spcAft>
              <a:buClr>
                <a:srgbClr val="FF6600"/>
              </a:buClr>
              <a:buSzPct val="93000"/>
              <a:buFont typeface="+mj-lt"/>
              <a:buAutoNum type="romanUcPeriod"/>
            </a:pPr>
            <a:r>
              <a:rPr lang="el-GR" sz="2700" dirty="0" smtClean="0">
                <a:latin typeface="Arial" pitchFamily="34" charset="0"/>
                <a:cs typeface="Arial" pitchFamily="34" charset="0"/>
              </a:rPr>
              <a:t>Ποιος είναι ο Αναγνώστης </a:t>
            </a:r>
          </a:p>
          <a:p>
            <a:pPr marL="971550" lvl="1" indent="-571500">
              <a:spcBef>
                <a:spcPts val="600"/>
              </a:spcBef>
              <a:spcAft>
                <a:spcPts val="600"/>
              </a:spcAft>
              <a:buClr>
                <a:srgbClr val="FF6600"/>
              </a:buClr>
              <a:buSzPct val="93000"/>
              <a:buFont typeface="Wingdings" pitchFamily="2" charset="2"/>
              <a:buChar char="Ø"/>
            </a:pPr>
            <a:r>
              <a:rPr lang="el-GR" sz="2700" dirty="0" smtClean="0">
                <a:latin typeface="Arial" pitchFamily="34" charset="0"/>
                <a:cs typeface="Arial" pitchFamily="34" charset="0"/>
              </a:rPr>
              <a:t>Τι θα πρέπει να ξέρει </a:t>
            </a:r>
          </a:p>
          <a:p>
            <a:pPr marL="971550" lvl="1" indent="-571500">
              <a:spcBef>
                <a:spcPts val="600"/>
              </a:spcBef>
              <a:spcAft>
                <a:spcPts val="600"/>
              </a:spcAft>
              <a:buClr>
                <a:srgbClr val="FF6600"/>
              </a:buClr>
              <a:buSzPct val="93000"/>
              <a:buFont typeface="Wingdings" pitchFamily="2" charset="2"/>
              <a:buChar char="Ø"/>
            </a:pPr>
            <a:r>
              <a:rPr lang="el-GR" sz="2700" dirty="0" smtClean="0">
                <a:latin typeface="Arial" pitchFamily="34" charset="0"/>
                <a:cs typeface="Arial" pitchFamily="34" charset="0"/>
              </a:rPr>
              <a:t>Τι θα ήθελα να νιώσει</a:t>
            </a:r>
          </a:p>
          <a:p>
            <a:pPr marL="971550" lvl="1" indent="-571500">
              <a:spcBef>
                <a:spcPts val="600"/>
              </a:spcBef>
              <a:spcAft>
                <a:spcPts val="600"/>
              </a:spcAft>
              <a:buClr>
                <a:srgbClr val="FF6600"/>
              </a:buClr>
              <a:buSzPct val="93000"/>
              <a:buFont typeface="Wingdings" pitchFamily="2" charset="2"/>
              <a:buChar char="Ø"/>
            </a:pPr>
            <a:r>
              <a:rPr lang="el-GR" sz="2700" dirty="0" smtClean="0">
                <a:latin typeface="Arial" pitchFamily="34" charset="0"/>
                <a:cs typeface="Arial" pitchFamily="34" charset="0"/>
              </a:rPr>
              <a:t>Τι θα ήθελα να κάνει</a:t>
            </a:r>
          </a:p>
          <a:p>
            <a:pPr marL="571500" indent="-571500">
              <a:spcBef>
                <a:spcPts val="600"/>
              </a:spcBef>
              <a:spcAft>
                <a:spcPts val="600"/>
              </a:spcAft>
              <a:buFont typeface="+mj-lt"/>
              <a:buAutoNum type="romanUcPeriod"/>
            </a:pPr>
            <a:endParaRPr lang="el-GR" sz="2700" dirty="0" smtClean="0">
              <a:latin typeface="Arial" pitchFamily="34" charset="0"/>
              <a:cs typeface="Arial" pitchFamily="34" charset="0"/>
            </a:endParaRPr>
          </a:p>
          <a:p>
            <a:pPr marL="571500" indent="-571500">
              <a:spcBef>
                <a:spcPts val="600"/>
              </a:spcBef>
              <a:spcAft>
                <a:spcPts val="600"/>
              </a:spcAft>
              <a:buFont typeface="+mj-lt"/>
              <a:buAutoNum type="romanUcPeriod"/>
            </a:pPr>
            <a:endParaRPr lang="el-GR" sz="2700" dirty="0" smtClean="0">
              <a:latin typeface="Arial" pitchFamily="34" charset="0"/>
              <a:cs typeface="Arial" pitchFamily="34" charset="0"/>
            </a:endParaRPr>
          </a:p>
          <a:p>
            <a:pPr marL="571500" indent="-571500">
              <a:spcBef>
                <a:spcPts val="600"/>
              </a:spcBef>
              <a:spcAft>
                <a:spcPts val="600"/>
              </a:spcAft>
              <a:buClr>
                <a:srgbClr val="FF6600"/>
              </a:buClr>
              <a:buSzPct val="93000"/>
              <a:buFont typeface="+mj-lt"/>
              <a:buAutoNum type="romanUcPeriod"/>
            </a:pPr>
            <a:endParaRPr lang="el-GR" sz="2700" dirty="0" smtClean="0">
              <a:latin typeface="Arial" pitchFamily="34" charset="0"/>
              <a:cs typeface="Arial" pitchFamily="34" charset="0"/>
            </a:endParaRPr>
          </a:p>
        </p:txBody>
      </p:sp>
      <p:sp>
        <p:nvSpPr>
          <p:cNvPr id="6" name="Footer Placeholder 5"/>
          <p:cNvSpPr>
            <a:spLocks noGrp="1"/>
          </p:cNvSpPr>
          <p:nvPr>
            <p:ph type="ftr" sz="quarter" idx="11"/>
            <p:custDataLst>
              <p:tags r:id="rId3"/>
            </p:custDataLst>
          </p:nvPr>
        </p:nvSpPr>
        <p:spPr/>
        <p:txBody>
          <a:bodyPr/>
          <a:lstStyle/>
          <a:p>
            <a:endParaRPr lang="el-GR" dirty="0"/>
          </a:p>
        </p:txBody>
      </p:sp>
      <p:sp>
        <p:nvSpPr>
          <p:cNvPr id="5" name="Slide Number Placeholder 4"/>
          <p:cNvSpPr>
            <a:spLocks noGrp="1"/>
          </p:cNvSpPr>
          <p:nvPr>
            <p:ph type="sldNum" sz="quarter" idx="12"/>
            <p:custDataLst>
              <p:tags r:id="rId4"/>
            </p:custDataLst>
          </p:nvPr>
        </p:nvSpPr>
        <p:spPr/>
        <p:txBody>
          <a:bodyPr/>
          <a:lstStyle/>
          <a:p>
            <a:fld id="{FF54B3E2-F008-4CCC-A39B-2A5AB36CC58C}" type="slidenum">
              <a:rPr lang="el-GR" smtClean="0"/>
              <a:pPr/>
              <a:t>9</a:t>
            </a:fld>
            <a:endParaRPr lang="el-G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DVSHAPEID" val="04GybQAhCXtd3WSFXaOWN4"/>
</p:tagLst>
</file>

<file path=ppt/tags/tag10.xml><?xml version="1.0" encoding="utf-8"?>
<p:tagLst xmlns:a="http://schemas.openxmlformats.org/drawingml/2006/main" xmlns:r="http://schemas.openxmlformats.org/officeDocument/2006/relationships" xmlns:p="http://schemas.openxmlformats.org/presentationml/2006/main">
  <p:tag name="DVSHAPEID" val="CWTz3s8kdMYjSQwU6RQE8y"/>
</p:tagLst>
</file>

<file path=ppt/tags/tag100.xml><?xml version="1.0" encoding="utf-8"?>
<p:tagLst xmlns:a="http://schemas.openxmlformats.org/drawingml/2006/main" xmlns:r="http://schemas.openxmlformats.org/officeDocument/2006/relationships" xmlns:p="http://schemas.openxmlformats.org/presentationml/2006/main">
  <p:tag name="DVSHAPEID" val="PigSGkyvBOgqbOaqGhUyGo"/>
</p:tagLst>
</file>

<file path=ppt/tags/tag101.xml><?xml version="1.0" encoding="utf-8"?>
<p:tagLst xmlns:a="http://schemas.openxmlformats.org/drawingml/2006/main" xmlns:r="http://schemas.openxmlformats.org/officeDocument/2006/relationships" xmlns:p="http://schemas.openxmlformats.org/presentationml/2006/main">
  <p:tag name="DVSHAPEID" val="C63H56R4BBICv6zF7jUFBL"/>
</p:tagLst>
</file>

<file path=ppt/tags/tag102.xml><?xml version="1.0" encoding="utf-8"?>
<p:tagLst xmlns:a="http://schemas.openxmlformats.org/drawingml/2006/main" xmlns:r="http://schemas.openxmlformats.org/officeDocument/2006/relationships" xmlns:p="http://schemas.openxmlformats.org/presentationml/2006/main">
  <p:tag name="DVSHAPEID" val="ajXpAAIQKkU2bPLIaLaxmq"/>
</p:tagLst>
</file>

<file path=ppt/tags/tag103.xml><?xml version="1.0" encoding="utf-8"?>
<p:tagLst xmlns:a="http://schemas.openxmlformats.org/drawingml/2006/main" xmlns:r="http://schemas.openxmlformats.org/officeDocument/2006/relationships" xmlns:p="http://schemas.openxmlformats.org/presentationml/2006/main">
  <p:tag name="DVSECTIONID" val="ZpnQIW2XK3lfXDOXdJpmVP"/>
</p:tagLst>
</file>

<file path=ppt/tags/tag104.xml><?xml version="1.0" encoding="utf-8"?>
<p:tagLst xmlns:a="http://schemas.openxmlformats.org/drawingml/2006/main" xmlns:r="http://schemas.openxmlformats.org/officeDocument/2006/relationships" xmlns:p="http://schemas.openxmlformats.org/presentationml/2006/main">
  <p:tag name="DVSHAPEID" val="GqNn8YLc6utcx2g6BQ71F5"/>
</p:tagLst>
</file>

<file path=ppt/tags/tag105.xml><?xml version="1.0" encoding="utf-8"?>
<p:tagLst xmlns:a="http://schemas.openxmlformats.org/drawingml/2006/main" xmlns:r="http://schemas.openxmlformats.org/officeDocument/2006/relationships" xmlns:p="http://schemas.openxmlformats.org/presentationml/2006/main">
  <p:tag name="DVSHAPEID" val="npxNoZUYlAca5FEuFCGA4l"/>
</p:tagLst>
</file>

<file path=ppt/tags/tag106.xml><?xml version="1.0" encoding="utf-8"?>
<p:tagLst xmlns:a="http://schemas.openxmlformats.org/drawingml/2006/main" xmlns:r="http://schemas.openxmlformats.org/officeDocument/2006/relationships" xmlns:p="http://schemas.openxmlformats.org/presentationml/2006/main">
  <p:tag name="DVSHAPEID" val="2oFvVOsF8j6A3oPkzLi89T"/>
</p:tagLst>
</file>

<file path=ppt/tags/tag107.xml><?xml version="1.0" encoding="utf-8"?>
<p:tagLst xmlns:a="http://schemas.openxmlformats.org/drawingml/2006/main" xmlns:r="http://schemas.openxmlformats.org/officeDocument/2006/relationships" xmlns:p="http://schemas.openxmlformats.org/presentationml/2006/main">
  <p:tag name="DVSHAPEID" val="ZnWBr7bvk411m98T45wFrT"/>
</p:tagLst>
</file>

<file path=ppt/tags/tag108.xml><?xml version="1.0" encoding="utf-8"?>
<p:tagLst xmlns:a="http://schemas.openxmlformats.org/drawingml/2006/main" xmlns:r="http://schemas.openxmlformats.org/officeDocument/2006/relationships" xmlns:p="http://schemas.openxmlformats.org/presentationml/2006/main">
  <p:tag name="DVSECTIONID" val="hrK3Z5581gprIMzGz0ggsB"/>
</p:tagLst>
</file>

<file path=ppt/tags/tag109.xml><?xml version="1.0" encoding="utf-8"?>
<p:tagLst xmlns:a="http://schemas.openxmlformats.org/drawingml/2006/main" xmlns:r="http://schemas.openxmlformats.org/officeDocument/2006/relationships" xmlns:p="http://schemas.openxmlformats.org/presentationml/2006/main">
  <p:tag name="DVSHAPEID" val="z3uZQdHjIp94Ex5HRAdThC"/>
</p:tagLst>
</file>

<file path=ppt/tags/tag11.xml><?xml version="1.0" encoding="utf-8"?>
<p:tagLst xmlns:a="http://schemas.openxmlformats.org/drawingml/2006/main" xmlns:r="http://schemas.openxmlformats.org/officeDocument/2006/relationships" xmlns:p="http://schemas.openxmlformats.org/presentationml/2006/main">
  <p:tag name="DVSHAPEID" val="DcMH5m6KVNxUpwFg9zq2Zc"/>
</p:tagLst>
</file>

<file path=ppt/tags/tag110.xml><?xml version="1.0" encoding="utf-8"?>
<p:tagLst xmlns:a="http://schemas.openxmlformats.org/drawingml/2006/main" xmlns:r="http://schemas.openxmlformats.org/officeDocument/2006/relationships" xmlns:p="http://schemas.openxmlformats.org/presentationml/2006/main">
  <p:tag name="DVSHAPEID" val="pMsHiKhz2OlaJJaoWvpPkc"/>
</p:tagLst>
</file>

<file path=ppt/tags/tag111.xml><?xml version="1.0" encoding="utf-8"?>
<p:tagLst xmlns:a="http://schemas.openxmlformats.org/drawingml/2006/main" xmlns:r="http://schemas.openxmlformats.org/officeDocument/2006/relationships" xmlns:p="http://schemas.openxmlformats.org/presentationml/2006/main">
  <p:tag name="DVSHAPEID" val="JtNmxtEHtshcV80WbP2RQx"/>
</p:tagLst>
</file>

<file path=ppt/tags/tag112.xml><?xml version="1.0" encoding="utf-8"?>
<p:tagLst xmlns:a="http://schemas.openxmlformats.org/drawingml/2006/main" xmlns:r="http://schemas.openxmlformats.org/officeDocument/2006/relationships" xmlns:p="http://schemas.openxmlformats.org/presentationml/2006/main">
  <p:tag name="DVSHAPEID" val="WL5rRNAsNbPwAcxcU4wgkL"/>
</p:tagLst>
</file>

<file path=ppt/tags/tag113.xml><?xml version="1.0" encoding="utf-8"?>
<p:tagLst xmlns:a="http://schemas.openxmlformats.org/drawingml/2006/main" xmlns:r="http://schemas.openxmlformats.org/officeDocument/2006/relationships" xmlns:p="http://schemas.openxmlformats.org/presentationml/2006/main">
  <p:tag name="DVSECTIONID" val="ZpnQIW2XK3lfXDOXdJpmVP"/>
</p:tagLst>
</file>

<file path=ppt/tags/tag114.xml><?xml version="1.0" encoding="utf-8"?>
<p:tagLst xmlns:a="http://schemas.openxmlformats.org/drawingml/2006/main" xmlns:r="http://schemas.openxmlformats.org/officeDocument/2006/relationships" xmlns:p="http://schemas.openxmlformats.org/presentationml/2006/main">
  <p:tag name="DVSHAPEID" val="GqNn8YLc6utcx2g6BQ71F5"/>
</p:tagLst>
</file>

<file path=ppt/tags/tag115.xml><?xml version="1.0" encoding="utf-8"?>
<p:tagLst xmlns:a="http://schemas.openxmlformats.org/drawingml/2006/main" xmlns:r="http://schemas.openxmlformats.org/officeDocument/2006/relationships" xmlns:p="http://schemas.openxmlformats.org/presentationml/2006/main">
  <p:tag name="DVSHAPEID" val="npxNoZUYlAca5FEuFCGA4l"/>
</p:tagLst>
</file>

<file path=ppt/tags/tag116.xml><?xml version="1.0" encoding="utf-8"?>
<p:tagLst xmlns:a="http://schemas.openxmlformats.org/drawingml/2006/main" xmlns:r="http://schemas.openxmlformats.org/officeDocument/2006/relationships" xmlns:p="http://schemas.openxmlformats.org/presentationml/2006/main">
  <p:tag name="DVSHAPEID" val="2oFvVOsF8j6A3oPkzLi89T"/>
</p:tagLst>
</file>

<file path=ppt/tags/tag117.xml><?xml version="1.0" encoding="utf-8"?>
<p:tagLst xmlns:a="http://schemas.openxmlformats.org/drawingml/2006/main" xmlns:r="http://schemas.openxmlformats.org/officeDocument/2006/relationships" xmlns:p="http://schemas.openxmlformats.org/presentationml/2006/main">
  <p:tag name="DVSHAPEID" val="ZnWBr7bvk411m98T45wFrT"/>
</p:tagLst>
</file>

<file path=ppt/tags/tag118.xml><?xml version="1.0" encoding="utf-8"?>
<p:tagLst xmlns:a="http://schemas.openxmlformats.org/drawingml/2006/main" xmlns:r="http://schemas.openxmlformats.org/officeDocument/2006/relationships" xmlns:p="http://schemas.openxmlformats.org/presentationml/2006/main">
  <p:tag name="DVSECTIONID" val="6icth4mggRj8fQqmZsB9h3"/>
</p:tagLst>
</file>

<file path=ppt/tags/tag119.xml><?xml version="1.0" encoding="utf-8"?>
<p:tagLst xmlns:a="http://schemas.openxmlformats.org/drawingml/2006/main" xmlns:r="http://schemas.openxmlformats.org/officeDocument/2006/relationships" xmlns:p="http://schemas.openxmlformats.org/presentationml/2006/main">
  <p:tag name="DVSHAPEID" val="GUXspdiGZJyzrKh8qUwMf4"/>
</p:tagLst>
</file>

<file path=ppt/tags/tag12.xml><?xml version="1.0" encoding="utf-8"?>
<p:tagLst xmlns:a="http://schemas.openxmlformats.org/drawingml/2006/main" xmlns:r="http://schemas.openxmlformats.org/officeDocument/2006/relationships" xmlns:p="http://schemas.openxmlformats.org/presentationml/2006/main">
  <p:tag name="DVSHAPEID" val="kcrYVEcNGF64jGMmmLdtQb"/>
</p:tagLst>
</file>

<file path=ppt/tags/tag120.xml><?xml version="1.0" encoding="utf-8"?>
<p:tagLst xmlns:a="http://schemas.openxmlformats.org/drawingml/2006/main" xmlns:r="http://schemas.openxmlformats.org/officeDocument/2006/relationships" xmlns:p="http://schemas.openxmlformats.org/presentationml/2006/main">
  <p:tag name="DVSHAPEID" val="Kig62An4UuTjFoLPwhVvrm"/>
</p:tagLst>
</file>

<file path=ppt/tags/tag121.xml><?xml version="1.0" encoding="utf-8"?>
<p:tagLst xmlns:a="http://schemas.openxmlformats.org/drawingml/2006/main" xmlns:r="http://schemas.openxmlformats.org/officeDocument/2006/relationships" xmlns:p="http://schemas.openxmlformats.org/presentationml/2006/main">
  <p:tag name="DVSHAPEID" val="vTBnHv9f6MhC9FciaHiVP4"/>
</p:tagLst>
</file>

<file path=ppt/tags/tag122.xml><?xml version="1.0" encoding="utf-8"?>
<p:tagLst xmlns:a="http://schemas.openxmlformats.org/drawingml/2006/main" xmlns:r="http://schemas.openxmlformats.org/officeDocument/2006/relationships" xmlns:p="http://schemas.openxmlformats.org/presentationml/2006/main">
  <p:tag name="DVSHAPEID" val="G84SmAneQJCoNmvFSSVEn6"/>
</p:tagLst>
</file>

<file path=ppt/tags/tag123.xml><?xml version="1.0" encoding="utf-8"?>
<p:tagLst xmlns:a="http://schemas.openxmlformats.org/drawingml/2006/main" xmlns:r="http://schemas.openxmlformats.org/officeDocument/2006/relationships" xmlns:p="http://schemas.openxmlformats.org/presentationml/2006/main">
  <p:tag name="DVSHAPEID" val="13e6Dd6ddwxrcsiO8yRRVx"/>
</p:tagLst>
</file>

<file path=ppt/tags/tag124.xml><?xml version="1.0" encoding="utf-8"?>
<p:tagLst xmlns:a="http://schemas.openxmlformats.org/drawingml/2006/main" xmlns:r="http://schemas.openxmlformats.org/officeDocument/2006/relationships" xmlns:p="http://schemas.openxmlformats.org/presentationml/2006/main">
  <p:tag name="DVSECTIONID" val="Qf5z0cPvuW6TM11SyEoXpB"/>
</p:tagLst>
</file>

<file path=ppt/tags/tag125.xml><?xml version="1.0" encoding="utf-8"?>
<p:tagLst xmlns:a="http://schemas.openxmlformats.org/drawingml/2006/main" xmlns:r="http://schemas.openxmlformats.org/officeDocument/2006/relationships" xmlns:p="http://schemas.openxmlformats.org/presentationml/2006/main">
  <p:tag name="DVSHAPEID" val="GVddCk1LmdhRZpIjs54dmq"/>
</p:tagLst>
</file>

<file path=ppt/tags/tag126.xml><?xml version="1.0" encoding="utf-8"?>
<p:tagLst xmlns:a="http://schemas.openxmlformats.org/drawingml/2006/main" xmlns:r="http://schemas.openxmlformats.org/officeDocument/2006/relationships" xmlns:p="http://schemas.openxmlformats.org/presentationml/2006/main">
  <p:tag name="DVSHAPEID" val="RVmJVV0EZ8KEyQWdH7dVLQ"/>
</p:tagLst>
</file>

<file path=ppt/tags/tag127.xml><?xml version="1.0" encoding="utf-8"?>
<p:tagLst xmlns:a="http://schemas.openxmlformats.org/drawingml/2006/main" xmlns:r="http://schemas.openxmlformats.org/officeDocument/2006/relationships" xmlns:p="http://schemas.openxmlformats.org/presentationml/2006/main">
  <p:tag name="DVSHAPEID" val="9vGKwxEa7HXf4hQTp6LIe9"/>
</p:tagLst>
</file>

<file path=ppt/tags/tag128.xml><?xml version="1.0" encoding="utf-8"?>
<p:tagLst xmlns:a="http://schemas.openxmlformats.org/drawingml/2006/main" xmlns:r="http://schemas.openxmlformats.org/officeDocument/2006/relationships" xmlns:p="http://schemas.openxmlformats.org/presentationml/2006/main">
  <p:tag name="DVSECTIONID" val="RNMG3gapKcV2kU4DtsLkG8"/>
</p:tagLst>
</file>

<file path=ppt/tags/tag129.xml><?xml version="1.0" encoding="utf-8"?>
<p:tagLst xmlns:a="http://schemas.openxmlformats.org/drawingml/2006/main" xmlns:r="http://schemas.openxmlformats.org/officeDocument/2006/relationships" xmlns:p="http://schemas.openxmlformats.org/presentationml/2006/main">
  <p:tag name="DVSHAPEID" val="v0kWNU0g7ANaS8N1zuOiZH"/>
</p:tagLst>
</file>

<file path=ppt/tags/tag13.xml><?xml version="1.0" encoding="utf-8"?>
<p:tagLst xmlns:a="http://schemas.openxmlformats.org/drawingml/2006/main" xmlns:r="http://schemas.openxmlformats.org/officeDocument/2006/relationships" xmlns:p="http://schemas.openxmlformats.org/presentationml/2006/main">
  <p:tag name="DVSHAPEID" val="LYrZeQHgd6yrRAf7rsy86S"/>
</p:tagLst>
</file>

<file path=ppt/tags/tag130.xml><?xml version="1.0" encoding="utf-8"?>
<p:tagLst xmlns:a="http://schemas.openxmlformats.org/drawingml/2006/main" xmlns:r="http://schemas.openxmlformats.org/officeDocument/2006/relationships" xmlns:p="http://schemas.openxmlformats.org/presentationml/2006/main">
  <p:tag name="DVSHAPEID" val="dFAymyuSbvGBVTN8cVNC9N"/>
</p:tagLst>
</file>

<file path=ppt/tags/tag131.xml><?xml version="1.0" encoding="utf-8"?>
<p:tagLst xmlns:a="http://schemas.openxmlformats.org/drawingml/2006/main" xmlns:r="http://schemas.openxmlformats.org/officeDocument/2006/relationships" xmlns:p="http://schemas.openxmlformats.org/presentationml/2006/main">
  <p:tag name="DVSHAPEID" val="JZTuuXvwKjHNNEmexsMeoh"/>
</p:tagLst>
</file>

<file path=ppt/tags/tag132.xml><?xml version="1.0" encoding="utf-8"?>
<p:tagLst xmlns:a="http://schemas.openxmlformats.org/drawingml/2006/main" xmlns:r="http://schemas.openxmlformats.org/officeDocument/2006/relationships" xmlns:p="http://schemas.openxmlformats.org/presentationml/2006/main">
  <p:tag name="DVSHAPEID" val="tgdUeriTumxpWAFS3wnELm"/>
</p:tagLst>
</file>

<file path=ppt/tags/tag133.xml><?xml version="1.0" encoding="utf-8"?>
<p:tagLst xmlns:a="http://schemas.openxmlformats.org/drawingml/2006/main" xmlns:r="http://schemas.openxmlformats.org/officeDocument/2006/relationships" xmlns:p="http://schemas.openxmlformats.org/presentationml/2006/main">
  <p:tag name="DVSHAPEID" val="T768MXnlQVorvChAJ4eQOl"/>
</p:tagLst>
</file>

<file path=ppt/tags/tag134.xml><?xml version="1.0" encoding="utf-8"?>
<p:tagLst xmlns:a="http://schemas.openxmlformats.org/drawingml/2006/main" xmlns:r="http://schemas.openxmlformats.org/officeDocument/2006/relationships" xmlns:p="http://schemas.openxmlformats.org/presentationml/2006/main">
  <p:tag name="DVSHAPEID" val="gnILzFogQKw7n5N6Ekv8wC"/>
</p:tagLst>
</file>

<file path=ppt/tags/tag135.xml><?xml version="1.0" encoding="utf-8"?>
<p:tagLst xmlns:a="http://schemas.openxmlformats.org/drawingml/2006/main" xmlns:r="http://schemas.openxmlformats.org/officeDocument/2006/relationships" xmlns:p="http://schemas.openxmlformats.org/presentationml/2006/main">
  <p:tag name="DVSECTIONID" val="lpRzlDPbjAKLzdpHmRmhPK"/>
</p:tagLst>
</file>

<file path=ppt/tags/tag136.xml><?xml version="1.0" encoding="utf-8"?>
<p:tagLst xmlns:a="http://schemas.openxmlformats.org/drawingml/2006/main" xmlns:r="http://schemas.openxmlformats.org/officeDocument/2006/relationships" xmlns:p="http://schemas.openxmlformats.org/presentationml/2006/main">
  <p:tag name="DVSHAPEID" val="Qf18cHgEQVXTaVDF1wig7x"/>
</p:tagLst>
</file>

<file path=ppt/tags/tag137.xml><?xml version="1.0" encoding="utf-8"?>
<p:tagLst xmlns:a="http://schemas.openxmlformats.org/drawingml/2006/main" xmlns:r="http://schemas.openxmlformats.org/officeDocument/2006/relationships" xmlns:p="http://schemas.openxmlformats.org/presentationml/2006/main">
  <p:tag name="DVSHAPEID" val="wquoQ55uBl78BsDKB0ZSXp"/>
</p:tagLst>
</file>

<file path=ppt/tags/tag138.xml><?xml version="1.0" encoding="utf-8"?>
<p:tagLst xmlns:a="http://schemas.openxmlformats.org/drawingml/2006/main" xmlns:r="http://schemas.openxmlformats.org/officeDocument/2006/relationships" xmlns:p="http://schemas.openxmlformats.org/presentationml/2006/main">
  <p:tag name="DVSHAPEID" val="Qj7IpB3DgyuiIBDORazmjC"/>
</p:tagLst>
</file>

<file path=ppt/tags/tag139.xml><?xml version="1.0" encoding="utf-8"?>
<p:tagLst xmlns:a="http://schemas.openxmlformats.org/drawingml/2006/main" xmlns:r="http://schemas.openxmlformats.org/officeDocument/2006/relationships" xmlns:p="http://schemas.openxmlformats.org/presentationml/2006/main">
  <p:tag name="DVSHAPEID" val="M1ka1hUigfA7zag7GtqY5z"/>
</p:tagLst>
</file>

<file path=ppt/tags/tag14.xml><?xml version="1.0" encoding="utf-8"?>
<p:tagLst xmlns:a="http://schemas.openxmlformats.org/drawingml/2006/main" xmlns:r="http://schemas.openxmlformats.org/officeDocument/2006/relationships" xmlns:p="http://schemas.openxmlformats.org/presentationml/2006/main">
  <p:tag name="DVSHAPEID" val="NldYuNdFOwl9qtxVql6psZ"/>
</p:tagLst>
</file>

<file path=ppt/tags/tag140.xml><?xml version="1.0" encoding="utf-8"?>
<p:tagLst xmlns:a="http://schemas.openxmlformats.org/drawingml/2006/main" xmlns:r="http://schemas.openxmlformats.org/officeDocument/2006/relationships" xmlns:p="http://schemas.openxmlformats.org/presentationml/2006/main">
  <p:tag name="DVSECTIONID" val="lpRzlDPbjAKLzdpHmRmhPK"/>
</p:tagLst>
</file>

<file path=ppt/tags/tag141.xml><?xml version="1.0" encoding="utf-8"?>
<p:tagLst xmlns:a="http://schemas.openxmlformats.org/drawingml/2006/main" xmlns:r="http://schemas.openxmlformats.org/officeDocument/2006/relationships" xmlns:p="http://schemas.openxmlformats.org/presentationml/2006/main">
  <p:tag name="DVSHAPEID" val="Qf18cHgEQVXTaVDF1wig7x"/>
</p:tagLst>
</file>

<file path=ppt/tags/tag142.xml><?xml version="1.0" encoding="utf-8"?>
<p:tagLst xmlns:a="http://schemas.openxmlformats.org/drawingml/2006/main" xmlns:r="http://schemas.openxmlformats.org/officeDocument/2006/relationships" xmlns:p="http://schemas.openxmlformats.org/presentationml/2006/main">
  <p:tag name="DVSHAPEID" val="wquoQ55uBl78BsDKB0ZSXp"/>
</p:tagLst>
</file>

<file path=ppt/tags/tag143.xml><?xml version="1.0" encoding="utf-8"?>
<p:tagLst xmlns:a="http://schemas.openxmlformats.org/drawingml/2006/main" xmlns:r="http://schemas.openxmlformats.org/officeDocument/2006/relationships" xmlns:p="http://schemas.openxmlformats.org/presentationml/2006/main">
  <p:tag name="DVSHAPEID" val="Qj7IpB3DgyuiIBDORazmjC"/>
</p:tagLst>
</file>

<file path=ppt/tags/tag144.xml><?xml version="1.0" encoding="utf-8"?>
<p:tagLst xmlns:a="http://schemas.openxmlformats.org/drawingml/2006/main" xmlns:r="http://schemas.openxmlformats.org/officeDocument/2006/relationships" xmlns:p="http://schemas.openxmlformats.org/presentationml/2006/main">
  <p:tag name="DVSHAPEID" val="M1ka1hUigfA7zag7GtqY5z"/>
</p:tagLst>
</file>

<file path=ppt/tags/tag145.xml><?xml version="1.0" encoding="utf-8"?>
<p:tagLst xmlns:a="http://schemas.openxmlformats.org/drawingml/2006/main" xmlns:r="http://schemas.openxmlformats.org/officeDocument/2006/relationships" xmlns:p="http://schemas.openxmlformats.org/presentationml/2006/main">
  <p:tag name="DVSECTIONID" val="nM8klBYvoa2a6Ct2JWgIRU"/>
</p:tagLst>
</file>

<file path=ppt/tags/tag146.xml><?xml version="1.0" encoding="utf-8"?>
<p:tagLst xmlns:a="http://schemas.openxmlformats.org/drawingml/2006/main" xmlns:r="http://schemas.openxmlformats.org/officeDocument/2006/relationships" xmlns:p="http://schemas.openxmlformats.org/presentationml/2006/main">
  <p:tag name="DVSHAPEID" val="tw974fnpIGid1evTUC9h0u"/>
</p:tagLst>
</file>

<file path=ppt/tags/tag147.xml><?xml version="1.0" encoding="utf-8"?>
<p:tagLst xmlns:a="http://schemas.openxmlformats.org/drawingml/2006/main" xmlns:r="http://schemas.openxmlformats.org/officeDocument/2006/relationships" xmlns:p="http://schemas.openxmlformats.org/presentationml/2006/main">
  <p:tag name="DVSECTIONID" val="WzpSqfbYLAsNdPEzX501JO"/>
</p:tagLst>
</file>

<file path=ppt/tags/tag148.xml><?xml version="1.0" encoding="utf-8"?>
<p:tagLst xmlns:a="http://schemas.openxmlformats.org/drawingml/2006/main" xmlns:r="http://schemas.openxmlformats.org/officeDocument/2006/relationships" xmlns:p="http://schemas.openxmlformats.org/presentationml/2006/main">
  <p:tag name="DVSHAPEID" val="9mVuh8lqQRKicXyfDZa6KP"/>
</p:tagLst>
</file>

<file path=ppt/tags/tag149.xml><?xml version="1.0" encoding="utf-8"?>
<p:tagLst xmlns:a="http://schemas.openxmlformats.org/drawingml/2006/main" xmlns:r="http://schemas.openxmlformats.org/officeDocument/2006/relationships" xmlns:p="http://schemas.openxmlformats.org/presentationml/2006/main">
  <p:tag name="DVSHAPEID" val="HQeCKO2JPEtw5FBza2Mf6o"/>
</p:tagLst>
</file>

<file path=ppt/tags/tag15.xml><?xml version="1.0" encoding="utf-8"?>
<p:tagLst xmlns:a="http://schemas.openxmlformats.org/drawingml/2006/main" xmlns:r="http://schemas.openxmlformats.org/officeDocument/2006/relationships" xmlns:p="http://schemas.openxmlformats.org/presentationml/2006/main">
  <p:tag name="DVSHAPEID" val="wRPc7ekLVI4Ta5MfmT3xi2"/>
</p:tagLst>
</file>

<file path=ppt/tags/tag150.xml><?xml version="1.0" encoding="utf-8"?>
<p:tagLst xmlns:a="http://schemas.openxmlformats.org/drawingml/2006/main" xmlns:r="http://schemas.openxmlformats.org/officeDocument/2006/relationships" xmlns:p="http://schemas.openxmlformats.org/presentationml/2006/main">
  <p:tag name="DVSHAPEID" val="65jC62e2gDxkF4fFoxo625"/>
</p:tagLst>
</file>

<file path=ppt/tags/tag151.xml><?xml version="1.0" encoding="utf-8"?>
<p:tagLst xmlns:a="http://schemas.openxmlformats.org/drawingml/2006/main" xmlns:r="http://schemas.openxmlformats.org/officeDocument/2006/relationships" xmlns:p="http://schemas.openxmlformats.org/presentationml/2006/main">
  <p:tag name="DVSHAPEID" val="OFRTD3O7kuJiJ8i8IZuMoP"/>
</p:tagLst>
</file>

<file path=ppt/tags/tag152.xml><?xml version="1.0" encoding="utf-8"?>
<p:tagLst xmlns:a="http://schemas.openxmlformats.org/drawingml/2006/main" xmlns:r="http://schemas.openxmlformats.org/officeDocument/2006/relationships" xmlns:p="http://schemas.openxmlformats.org/presentationml/2006/main">
  <p:tag name="DVSHAPEID" val="ZLZwjvEeRZm0gELdpae8i2"/>
</p:tagLst>
</file>

<file path=ppt/tags/tag153.xml><?xml version="1.0" encoding="utf-8"?>
<p:tagLst xmlns:a="http://schemas.openxmlformats.org/drawingml/2006/main" xmlns:r="http://schemas.openxmlformats.org/officeDocument/2006/relationships" xmlns:p="http://schemas.openxmlformats.org/presentationml/2006/main">
  <p:tag name="DVSECTIONID" val="2NhYkD8cGlCxa016NAUcsQ"/>
</p:tagLst>
</file>

<file path=ppt/tags/tag154.xml><?xml version="1.0" encoding="utf-8"?>
<p:tagLst xmlns:a="http://schemas.openxmlformats.org/drawingml/2006/main" xmlns:r="http://schemas.openxmlformats.org/officeDocument/2006/relationships" xmlns:p="http://schemas.openxmlformats.org/presentationml/2006/main">
  <p:tag name="DVSHAPEID" val="VJSEnvAjyfwWaCcc8opsn6"/>
</p:tagLst>
</file>

<file path=ppt/tags/tag155.xml><?xml version="1.0" encoding="utf-8"?>
<p:tagLst xmlns:a="http://schemas.openxmlformats.org/drawingml/2006/main" xmlns:r="http://schemas.openxmlformats.org/officeDocument/2006/relationships" xmlns:p="http://schemas.openxmlformats.org/presentationml/2006/main">
  <p:tag name="DVSHAPEID" val="sJVgUyb4HblPqAGHbiTEAk"/>
</p:tagLst>
</file>

<file path=ppt/tags/tag156.xml><?xml version="1.0" encoding="utf-8"?>
<p:tagLst xmlns:a="http://schemas.openxmlformats.org/drawingml/2006/main" xmlns:r="http://schemas.openxmlformats.org/officeDocument/2006/relationships" xmlns:p="http://schemas.openxmlformats.org/presentationml/2006/main">
  <p:tag name="DVSHAPEID" val="xjbAYpv5D5oRPeK3nSIAvd"/>
</p:tagLst>
</file>

<file path=ppt/tags/tag157.xml><?xml version="1.0" encoding="utf-8"?>
<p:tagLst xmlns:a="http://schemas.openxmlformats.org/drawingml/2006/main" xmlns:r="http://schemas.openxmlformats.org/officeDocument/2006/relationships" xmlns:p="http://schemas.openxmlformats.org/presentationml/2006/main">
  <p:tag name="DVSHAPEID" val="vBaD2a8wo3R8cB5kzLyByg"/>
</p:tagLst>
</file>

<file path=ppt/tags/tag158.xml><?xml version="1.0" encoding="utf-8"?>
<p:tagLst xmlns:a="http://schemas.openxmlformats.org/drawingml/2006/main" xmlns:r="http://schemas.openxmlformats.org/officeDocument/2006/relationships" xmlns:p="http://schemas.openxmlformats.org/presentationml/2006/main">
  <p:tag name="DVSHAPEID" val="jTOwUfndFrA6z4pPaRIXXU"/>
</p:tagLst>
</file>

<file path=ppt/tags/tag159.xml><?xml version="1.0" encoding="utf-8"?>
<p:tagLst xmlns:a="http://schemas.openxmlformats.org/drawingml/2006/main" xmlns:r="http://schemas.openxmlformats.org/officeDocument/2006/relationships" xmlns:p="http://schemas.openxmlformats.org/presentationml/2006/main">
  <p:tag name="DVSHAPEID" val="DypOsN7Wuic7n8kr82zOee"/>
</p:tagLst>
</file>

<file path=ppt/tags/tag16.xml><?xml version="1.0" encoding="utf-8"?>
<p:tagLst xmlns:a="http://schemas.openxmlformats.org/drawingml/2006/main" xmlns:r="http://schemas.openxmlformats.org/officeDocument/2006/relationships" xmlns:p="http://schemas.openxmlformats.org/presentationml/2006/main">
  <p:tag name="DVSHAPEID" val="5H9LAv2c1HpOPl9hGYk2AD"/>
</p:tagLst>
</file>

<file path=ppt/tags/tag160.xml><?xml version="1.0" encoding="utf-8"?>
<p:tagLst xmlns:a="http://schemas.openxmlformats.org/drawingml/2006/main" xmlns:r="http://schemas.openxmlformats.org/officeDocument/2006/relationships" xmlns:p="http://schemas.openxmlformats.org/presentationml/2006/main">
  <p:tag name="DVSECTIONID" val="n5UHIRI6tCC8wCBrUyPyU7"/>
</p:tagLst>
</file>

<file path=ppt/tags/tag161.xml><?xml version="1.0" encoding="utf-8"?>
<p:tagLst xmlns:a="http://schemas.openxmlformats.org/drawingml/2006/main" xmlns:r="http://schemas.openxmlformats.org/officeDocument/2006/relationships" xmlns:p="http://schemas.openxmlformats.org/presentationml/2006/main">
  <p:tag name="DVSHAPEID" val="JQlLi9XlCdDSfJnqpGqpqa"/>
</p:tagLst>
</file>

<file path=ppt/tags/tag162.xml><?xml version="1.0" encoding="utf-8"?>
<p:tagLst xmlns:a="http://schemas.openxmlformats.org/drawingml/2006/main" xmlns:r="http://schemas.openxmlformats.org/officeDocument/2006/relationships" xmlns:p="http://schemas.openxmlformats.org/presentationml/2006/main">
  <p:tag name="DVSHAPEID" val="E31NaoPKEaUpgf65NA5JXh"/>
</p:tagLst>
</file>

<file path=ppt/tags/tag163.xml><?xml version="1.0" encoding="utf-8"?>
<p:tagLst xmlns:a="http://schemas.openxmlformats.org/drawingml/2006/main" xmlns:r="http://schemas.openxmlformats.org/officeDocument/2006/relationships" xmlns:p="http://schemas.openxmlformats.org/presentationml/2006/main">
  <p:tag name="DVSHAPEID" val="UsHgvJJGo9FpUlNECJ6KD1"/>
</p:tagLst>
</file>

<file path=ppt/tags/tag164.xml><?xml version="1.0" encoding="utf-8"?>
<p:tagLst xmlns:a="http://schemas.openxmlformats.org/drawingml/2006/main" xmlns:r="http://schemas.openxmlformats.org/officeDocument/2006/relationships" xmlns:p="http://schemas.openxmlformats.org/presentationml/2006/main">
  <p:tag name="DVSHAPEID" val="dXS4k2fZIvgm9y6US60YMK"/>
</p:tagLst>
</file>

<file path=ppt/tags/tag165.xml><?xml version="1.0" encoding="utf-8"?>
<p:tagLst xmlns:a="http://schemas.openxmlformats.org/drawingml/2006/main" xmlns:r="http://schemas.openxmlformats.org/officeDocument/2006/relationships" xmlns:p="http://schemas.openxmlformats.org/presentationml/2006/main">
  <p:tag name="DVSECTIONID" val="U2toulGlmUVgUd34jQN3v4"/>
</p:tagLst>
</file>

<file path=ppt/tags/tag166.xml><?xml version="1.0" encoding="utf-8"?>
<p:tagLst xmlns:a="http://schemas.openxmlformats.org/drawingml/2006/main" xmlns:r="http://schemas.openxmlformats.org/officeDocument/2006/relationships" xmlns:p="http://schemas.openxmlformats.org/presentationml/2006/main">
  <p:tag name="DVSHAPEID" val="v3fmk2Dr2USSmHVmu5IKWv"/>
</p:tagLst>
</file>

<file path=ppt/tags/tag167.xml><?xml version="1.0" encoding="utf-8"?>
<p:tagLst xmlns:a="http://schemas.openxmlformats.org/drawingml/2006/main" xmlns:r="http://schemas.openxmlformats.org/officeDocument/2006/relationships" xmlns:p="http://schemas.openxmlformats.org/presentationml/2006/main">
  <p:tag name="DVSHAPEID" val="RLukRtMJSs4Z9ktkUEqWxv"/>
</p:tagLst>
</file>

<file path=ppt/tags/tag168.xml><?xml version="1.0" encoding="utf-8"?>
<p:tagLst xmlns:a="http://schemas.openxmlformats.org/drawingml/2006/main" xmlns:r="http://schemas.openxmlformats.org/officeDocument/2006/relationships" xmlns:p="http://schemas.openxmlformats.org/presentationml/2006/main">
  <p:tag name="DVSHAPEID" val="P4zYXG0Ig3uX37vN7xjDuA"/>
</p:tagLst>
</file>

<file path=ppt/tags/tag169.xml><?xml version="1.0" encoding="utf-8"?>
<p:tagLst xmlns:a="http://schemas.openxmlformats.org/drawingml/2006/main" xmlns:r="http://schemas.openxmlformats.org/officeDocument/2006/relationships" xmlns:p="http://schemas.openxmlformats.org/presentationml/2006/main">
  <p:tag name="DVSECTIONID" val="MkcpnhDx3keaLBa9mXJLar"/>
</p:tagLst>
</file>

<file path=ppt/tags/tag17.xml><?xml version="1.0" encoding="utf-8"?>
<p:tagLst xmlns:a="http://schemas.openxmlformats.org/drawingml/2006/main" xmlns:r="http://schemas.openxmlformats.org/officeDocument/2006/relationships" xmlns:p="http://schemas.openxmlformats.org/presentationml/2006/main">
  <p:tag name="DVSHAPEID" val="5xjr9aZcmUHtM73lEPJJGn"/>
</p:tagLst>
</file>

<file path=ppt/tags/tag170.xml><?xml version="1.0" encoding="utf-8"?>
<p:tagLst xmlns:a="http://schemas.openxmlformats.org/drawingml/2006/main" xmlns:r="http://schemas.openxmlformats.org/officeDocument/2006/relationships" xmlns:p="http://schemas.openxmlformats.org/presentationml/2006/main">
  <p:tag name="DVSHAPEID" val="zHb42f1dVkpcCALZWZjyru"/>
</p:tagLst>
</file>

<file path=ppt/tags/tag171.xml><?xml version="1.0" encoding="utf-8"?>
<p:tagLst xmlns:a="http://schemas.openxmlformats.org/drawingml/2006/main" xmlns:r="http://schemas.openxmlformats.org/officeDocument/2006/relationships" xmlns:p="http://schemas.openxmlformats.org/presentationml/2006/main">
  <p:tag name="DVSHAPEID" val="PEPC8njC82X4luvIzqtsLF"/>
</p:tagLst>
</file>

<file path=ppt/tags/tag172.xml><?xml version="1.0" encoding="utf-8"?>
<p:tagLst xmlns:a="http://schemas.openxmlformats.org/drawingml/2006/main" xmlns:r="http://schemas.openxmlformats.org/officeDocument/2006/relationships" xmlns:p="http://schemas.openxmlformats.org/presentationml/2006/main">
  <p:tag name="DVSHAPEID" val="NvYcPcU2H1wGSUt3sm8WBl"/>
</p:tagLst>
</file>

<file path=ppt/tags/tag173.xml><?xml version="1.0" encoding="utf-8"?>
<p:tagLst xmlns:a="http://schemas.openxmlformats.org/drawingml/2006/main" xmlns:r="http://schemas.openxmlformats.org/officeDocument/2006/relationships" xmlns:p="http://schemas.openxmlformats.org/presentationml/2006/main">
  <p:tag name="DVSECTIONID" val="hwf8lhA427mBtHQ8CyVgv8"/>
</p:tagLst>
</file>

<file path=ppt/tags/tag174.xml><?xml version="1.0" encoding="utf-8"?>
<p:tagLst xmlns:a="http://schemas.openxmlformats.org/drawingml/2006/main" xmlns:r="http://schemas.openxmlformats.org/officeDocument/2006/relationships" xmlns:p="http://schemas.openxmlformats.org/presentationml/2006/main">
  <p:tag name="DVSHAPEID" val="jlnyLJr965wKZqVRC7N9zl"/>
</p:tagLst>
</file>

<file path=ppt/tags/tag175.xml><?xml version="1.0" encoding="utf-8"?>
<p:tagLst xmlns:a="http://schemas.openxmlformats.org/drawingml/2006/main" xmlns:r="http://schemas.openxmlformats.org/officeDocument/2006/relationships" xmlns:p="http://schemas.openxmlformats.org/presentationml/2006/main">
  <p:tag name="DVSHAPEID" val="burDHLwUmI7Fgs9rgBzNjO"/>
</p:tagLst>
</file>

<file path=ppt/tags/tag176.xml><?xml version="1.0" encoding="utf-8"?>
<p:tagLst xmlns:a="http://schemas.openxmlformats.org/drawingml/2006/main" xmlns:r="http://schemas.openxmlformats.org/officeDocument/2006/relationships" xmlns:p="http://schemas.openxmlformats.org/presentationml/2006/main">
  <p:tag name="DVSHAPEID" val="uGPgG81niV9XaS782GCbJN"/>
</p:tagLst>
</file>

<file path=ppt/tags/tag177.xml><?xml version="1.0" encoding="utf-8"?>
<p:tagLst xmlns:a="http://schemas.openxmlformats.org/drawingml/2006/main" xmlns:r="http://schemas.openxmlformats.org/officeDocument/2006/relationships" xmlns:p="http://schemas.openxmlformats.org/presentationml/2006/main">
  <p:tag name="DVSHAPEID" val="Dk9sIaQcAM2n0LNr4oSZpb"/>
</p:tagLst>
</file>

<file path=ppt/tags/tag178.xml><?xml version="1.0" encoding="utf-8"?>
<p:tagLst xmlns:a="http://schemas.openxmlformats.org/drawingml/2006/main" xmlns:r="http://schemas.openxmlformats.org/officeDocument/2006/relationships" xmlns:p="http://schemas.openxmlformats.org/presentationml/2006/main">
  <p:tag name="DVSHAPEID" val="fh5QjB01CYX9ZxG6WcMnYW"/>
</p:tagLst>
</file>

<file path=ppt/tags/tag179.xml><?xml version="1.0" encoding="utf-8"?>
<p:tagLst xmlns:a="http://schemas.openxmlformats.org/drawingml/2006/main" xmlns:r="http://schemas.openxmlformats.org/officeDocument/2006/relationships" xmlns:p="http://schemas.openxmlformats.org/presentationml/2006/main">
  <p:tag name="DVSECTIONID" val="UK78yxx2kzf8qa6uBWCZOW"/>
</p:tagLst>
</file>

<file path=ppt/tags/tag18.xml><?xml version="1.0" encoding="utf-8"?>
<p:tagLst xmlns:a="http://schemas.openxmlformats.org/drawingml/2006/main" xmlns:r="http://schemas.openxmlformats.org/officeDocument/2006/relationships" xmlns:p="http://schemas.openxmlformats.org/presentationml/2006/main">
  <p:tag name="DVSHAPEID" val="tmgq54d4dfrsCCs8mRcOkv"/>
</p:tagLst>
</file>

<file path=ppt/tags/tag180.xml><?xml version="1.0" encoding="utf-8"?>
<p:tagLst xmlns:a="http://schemas.openxmlformats.org/drawingml/2006/main" xmlns:r="http://schemas.openxmlformats.org/officeDocument/2006/relationships" xmlns:p="http://schemas.openxmlformats.org/presentationml/2006/main">
  <p:tag name="DVSHAPEID" val="RL7Aio7TM2UdqtgQgtAvis"/>
</p:tagLst>
</file>

<file path=ppt/tags/tag181.xml><?xml version="1.0" encoding="utf-8"?>
<p:tagLst xmlns:a="http://schemas.openxmlformats.org/drawingml/2006/main" xmlns:r="http://schemas.openxmlformats.org/officeDocument/2006/relationships" xmlns:p="http://schemas.openxmlformats.org/presentationml/2006/main">
  <p:tag name="DVSHAPEID" val="ZzEELGCHNpcnGNnSUz5lPd"/>
</p:tagLst>
</file>

<file path=ppt/tags/tag182.xml><?xml version="1.0" encoding="utf-8"?>
<p:tagLst xmlns:a="http://schemas.openxmlformats.org/drawingml/2006/main" xmlns:r="http://schemas.openxmlformats.org/officeDocument/2006/relationships" xmlns:p="http://schemas.openxmlformats.org/presentationml/2006/main">
  <p:tag name="DVSHAPEID" val="v7HaWEUwgqepLyVDCqg5eu"/>
</p:tagLst>
</file>

<file path=ppt/tags/tag183.xml><?xml version="1.0" encoding="utf-8"?>
<p:tagLst xmlns:a="http://schemas.openxmlformats.org/drawingml/2006/main" xmlns:r="http://schemas.openxmlformats.org/officeDocument/2006/relationships" xmlns:p="http://schemas.openxmlformats.org/presentationml/2006/main">
  <p:tag name="DVSHAPEID" val="12Mstoz0pXCM4wXBJYMh9L"/>
</p:tagLst>
</file>

<file path=ppt/tags/tag184.xml><?xml version="1.0" encoding="utf-8"?>
<p:tagLst xmlns:a="http://schemas.openxmlformats.org/drawingml/2006/main" xmlns:r="http://schemas.openxmlformats.org/officeDocument/2006/relationships" xmlns:p="http://schemas.openxmlformats.org/presentationml/2006/main">
  <p:tag name="DVSECTIONID" val="XcZ4sIhdk7l0YV3s9TaF2A"/>
</p:tagLst>
</file>

<file path=ppt/tags/tag185.xml><?xml version="1.0" encoding="utf-8"?>
<p:tagLst xmlns:a="http://schemas.openxmlformats.org/drawingml/2006/main" xmlns:r="http://schemas.openxmlformats.org/officeDocument/2006/relationships" xmlns:p="http://schemas.openxmlformats.org/presentationml/2006/main">
  <p:tag name="DVSHAPEID" val="JJyKDH8hYNoOhJJgg6IjNj"/>
</p:tagLst>
</file>

<file path=ppt/tags/tag186.xml><?xml version="1.0" encoding="utf-8"?>
<p:tagLst xmlns:a="http://schemas.openxmlformats.org/drawingml/2006/main" xmlns:r="http://schemas.openxmlformats.org/officeDocument/2006/relationships" xmlns:p="http://schemas.openxmlformats.org/presentationml/2006/main">
  <p:tag name="DVSHAPEID" val="6iKn8BZ82qDQgcllUFgqOi"/>
</p:tagLst>
</file>

<file path=ppt/tags/tag187.xml><?xml version="1.0" encoding="utf-8"?>
<p:tagLst xmlns:a="http://schemas.openxmlformats.org/drawingml/2006/main" xmlns:r="http://schemas.openxmlformats.org/officeDocument/2006/relationships" xmlns:p="http://schemas.openxmlformats.org/presentationml/2006/main">
  <p:tag name="DVSHAPEID" val="qAn0OHyE3rVpDf0fzxiQLX"/>
</p:tagLst>
</file>

<file path=ppt/tags/tag188.xml><?xml version="1.0" encoding="utf-8"?>
<p:tagLst xmlns:a="http://schemas.openxmlformats.org/drawingml/2006/main" xmlns:r="http://schemas.openxmlformats.org/officeDocument/2006/relationships" xmlns:p="http://schemas.openxmlformats.org/presentationml/2006/main">
  <p:tag name="DVSHAPEID" val="aqsxVUc23nuNS9Z7Miznnc"/>
</p:tagLst>
</file>

<file path=ppt/tags/tag189.xml><?xml version="1.0" encoding="utf-8"?>
<p:tagLst xmlns:a="http://schemas.openxmlformats.org/drawingml/2006/main" xmlns:r="http://schemas.openxmlformats.org/officeDocument/2006/relationships" xmlns:p="http://schemas.openxmlformats.org/presentationml/2006/main">
  <p:tag name="DVSECTIONID" val="2NhYkD8cGlCxa016NAUcsQ"/>
</p:tagLst>
</file>

<file path=ppt/tags/tag19.xml><?xml version="1.0" encoding="utf-8"?>
<p:tagLst xmlns:a="http://schemas.openxmlformats.org/drawingml/2006/main" xmlns:r="http://schemas.openxmlformats.org/officeDocument/2006/relationships" xmlns:p="http://schemas.openxmlformats.org/presentationml/2006/main">
  <p:tag name="DVSHAPEID" val="6lz2ekkvjRWH3WaI5VZhGs"/>
</p:tagLst>
</file>

<file path=ppt/tags/tag190.xml><?xml version="1.0" encoding="utf-8"?>
<p:tagLst xmlns:a="http://schemas.openxmlformats.org/drawingml/2006/main" xmlns:r="http://schemas.openxmlformats.org/officeDocument/2006/relationships" xmlns:p="http://schemas.openxmlformats.org/presentationml/2006/main">
  <p:tag name="DVSHAPEID" val="VJSEnvAjyfwWaCcc8opsn6"/>
</p:tagLst>
</file>

<file path=ppt/tags/tag191.xml><?xml version="1.0" encoding="utf-8"?>
<p:tagLst xmlns:a="http://schemas.openxmlformats.org/drawingml/2006/main" xmlns:r="http://schemas.openxmlformats.org/officeDocument/2006/relationships" xmlns:p="http://schemas.openxmlformats.org/presentationml/2006/main">
  <p:tag name="DVSHAPEID" val="sJVgUyb4HblPqAGHbiTEAk"/>
</p:tagLst>
</file>

<file path=ppt/tags/tag192.xml><?xml version="1.0" encoding="utf-8"?>
<p:tagLst xmlns:a="http://schemas.openxmlformats.org/drawingml/2006/main" xmlns:r="http://schemas.openxmlformats.org/officeDocument/2006/relationships" xmlns:p="http://schemas.openxmlformats.org/presentationml/2006/main">
  <p:tag name="DVSHAPEID" val="xjbAYpv5D5oRPeK3nSIAvd"/>
</p:tagLst>
</file>

<file path=ppt/tags/tag193.xml><?xml version="1.0" encoding="utf-8"?>
<p:tagLst xmlns:a="http://schemas.openxmlformats.org/drawingml/2006/main" xmlns:r="http://schemas.openxmlformats.org/officeDocument/2006/relationships" xmlns:p="http://schemas.openxmlformats.org/presentationml/2006/main">
  <p:tag name="DVSECTIONID" val="uIB0Qw1t9s4m4w9XhzUAwp"/>
</p:tagLst>
</file>

<file path=ppt/tags/tag194.xml><?xml version="1.0" encoding="utf-8"?>
<p:tagLst xmlns:a="http://schemas.openxmlformats.org/drawingml/2006/main" xmlns:r="http://schemas.openxmlformats.org/officeDocument/2006/relationships" xmlns:p="http://schemas.openxmlformats.org/presentationml/2006/main">
  <p:tag name="DVSHAPEID" val="mT2lp9LPmrZOUFkAxzGJSn"/>
</p:tagLst>
</file>

<file path=ppt/tags/tag195.xml><?xml version="1.0" encoding="utf-8"?>
<p:tagLst xmlns:a="http://schemas.openxmlformats.org/drawingml/2006/main" xmlns:r="http://schemas.openxmlformats.org/officeDocument/2006/relationships" xmlns:p="http://schemas.openxmlformats.org/presentationml/2006/main">
  <p:tag name="DVSHAPEID" val="3MxOPhJNzdnbnMLulidse1"/>
</p:tagLst>
</file>

<file path=ppt/tags/tag196.xml><?xml version="1.0" encoding="utf-8"?>
<p:tagLst xmlns:a="http://schemas.openxmlformats.org/drawingml/2006/main" xmlns:r="http://schemas.openxmlformats.org/officeDocument/2006/relationships" xmlns:p="http://schemas.openxmlformats.org/presentationml/2006/main">
  <p:tag name="DVSHAPEID" val="x8iy1sFNbjpAguUfeb969m"/>
</p:tagLst>
</file>

<file path=ppt/tags/tag197.xml><?xml version="1.0" encoding="utf-8"?>
<p:tagLst xmlns:a="http://schemas.openxmlformats.org/drawingml/2006/main" xmlns:r="http://schemas.openxmlformats.org/officeDocument/2006/relationships" xmlns:p="http://schemas.openxmlformats.org/presentationml/2006/main">
  <p:tag name="DVSHAPEID" val="ptMIlVPVtRt6bV2jisRgKM"/>
</p:tagLst>
</file>

<file path=ppt/tags/tag198.xml><?xml version="1.0" encoding="utf-8"?>
<p:tagLst xmlns:a="http://schemas.openxmlformats.org/drawingml/2006/main" xmlns:r="http://schemas.openxmlformats.org/officeDocument/2006/relationships" xmlns:p="http://schemas.openxmlformats.org/presentationml/2006/main">
  <p:tag name="DVSECTIONID" val="552QFEr3iqa0DFcmrzW0uY"/>
</p:tagLst>
</file>

<file path=ppt/tags/tag199.xml><?xml version="1.0" encoding="utf-8"?>
<p:tagLst xmlns:a="http://schemas.openxmlformats.org/drawingml/2006/main" xmlns:r="http://schemas.openxmlformats.org/officeDocument/2006/relationships" xmlns:p="http://schemas.openxmlformats.org/presentationml/2006/main">
  <p:tag name="DVSHAPEID" val="ijIhkQY2siQ7nvoYNXiXOl"/>
</p:tagLst>
</file>

<file path=ppt/tags/tag2.xml><?xml version="1.0" encoding="utf-8"?>
<p:tagLst xmlns:a="http://schemas.openxmlformats.org/drawingml/2006/main" xmlns:r="http://schemas.openxmlformats.org/officeDocument/2006/relationships" xmlns:p="http://schemas.openxmlformats.org/presentationml/2006/main">
  <p:tag name="DVSHAPEID" val="fsQu3q6dtODXqm5bJ2RK4y"/>
</p:tagLst>
</file>

<file path=ppt/tags/tag20.xml><?xml version="1.0" encoding="utf-8"?>
<p:tagLst xmlns:a="http://schemas.openxmlformats.org/drawingml/2006/main" xmlns:r="http://schemas.openxmlformats.org/officeDocument/2006/relationships" xmlns:p="http://schemas.openxmlformats.org/presentationml/2006/main">
  <p:tag name="DVSHAPEID" val="1kurSvtSwR2YfVR2PSKIWz"/>
</p:tagLst>
</file>

<file path=ppt/tags/tag200.xml><?xml version="1.0" encoding="utf-8"?>
<p:tagLst xmlns:a="http://schemas.openxmlformats.org/drawingml/2006/main" xmlns:r="http://schemas.openxmlformats.org/officeDocument/2006/relationships" xmlns:p="http://schemas.openxmlformats.org/presentationml/2006/main">
  <p:tag name="DVSHAPEID" val="BGtE3RVGoE5WZ7A4N11EPb"/>
</p:tagLst>
</file>

<file path=ppt/tags/tag201.xml><?xml version="1.0" encoding="utf-8"?>
<p:tagLst xmlns:a="http://schemas.openxmlformats.org/drawingml/2006/main" xmlns:r="http://schemas.openxmlformats.org/officeDocument/2006/relationships" xmlns:p="http://schemas.openxmlformats.org/presentationml/2006/main">
  <p:tag name="DVSHAPEID" val="lm1PmJGxIx4eZ0MpU8SNg8"/>
</p:tagLst>
</file>

<file path=ppt/tags/tag202.xml><?xml version="1.0" encoding="utf-8"?>
<p:tagLst xmlns:a="http://schemas.openxmlformats.org/drawingml/2006/main" xmlns:r="http://schemas.openxmlformats.org/officeDocument/2006/relationships" xmlns:p="http://schemas.openxmlformats.org/presentationml/2006/main">
  <p:tag name="DVSHAPEID" val="MXQsYPrnpY1uxkd1CDSGxS"/>
</p:tagLst>
</file>

<file path=ppt/tags/tag203.xml><?xml version="1.0" encoding="utf-8"?>
<p:tagLst xmlns:a="http://schemas.openxmlformats.org/drawingml/2006/main" xmlns:r="http://schemas.openxmlformats.org/officeDocument/2006/relationships" xmlns:p="http://schemas.openxmlformats.org/presentationml/2006/main">
  <p:tag name="DVSECTIONID" val="nM8klBYvoa2a6Ct2JWgIRU"/>
</p:tagLst>
</file>

<file path=ppt/tags/tag204.xml><?xml version="1.0" encoding="utf-8"?>
<p:tagLst xmlns:a="http://schemas.openxmlformats.org/drawingml/2006/main" xmlns:r="http://schemas.openxmlformats.org/officeDocument/2006/relationships" xmlns:p="http://schemas.openxmlformats.org/presentationml/2006/main">
  <p:tag name="DVSHAPEID" val="tw974fnpIGid1evTUC9h0u"/>
</p:tagLst>
</file>

<file path=ppt/tags/tag205.xml><?xml version="1.0" encoding="utf-8"?>
<p:tagLst xmlns:a="http://schemas.openxmlformats.org/drawingml/2006/main" xmlns:r="http://schemas.openxmlformats.org/officeDocument/2006/relationships" xmlns:p="http://schemas.openxmlformats.org/presentationml/2006/main">
  <p:tag name="DVSECTIONID" val="U2toulGlmUVgUd34jQN3v4"/>
</p:tagLst>
</file>

<file path=ppt/tags/tag206.xml><?xml version="1.0" encoding="utf-8"?>
<p:tagLst xmlns:a="http://schemas.openxmlformats.org/drawingml/2006/main" xmlns:r="http://schemas.openxmlformats.org/officeDocument/2006/relationships" xmlns:p="http://schemas.openxmlformats.org/presentationml/2006/main">
  <p:tag name="DVSHAPEID" val="v3fmk2Dr2USSmHVmu5IKWv"/>
</p:tagLst>
</file>

<file path=ppt/tags/tag207.xml><?xml version="1.0" encoding="utf-8"?>
<p:tagLst xmlns:a="http://schemas.openxmlformats.org/drawingml/2006/main" xmlns:r="http://schemas.openxmlformats.org/officeDocument/2006/relationships" xmlns:p="http://schemas.openxmlformats.org/presentationml/2006/main">
  <p:tag name="DVSHAPEID" val="RLukRtMJSs4Z9ktkUEqWxv"/>
</p:tagLst>
</file>

<file path=ppt/tags/tag208.xml><?xml version="1.0" encoding="utf-8"?>
<p:tagLst xmlns:a="http://schemas.openxmlformats.org/drawingml/2006/main" xmlns:r="http://schemas.openxmlformats.org/officeDocument/2006/relationships" xmlns:p="http://schemas.openxmlformats.org/presentationml/2006/main">
  <p:tag name="DVSHAPEID" val="P4zYXG0Ig3uX37vN7xjDuA"/>
</p:tagLst>
</file>

<file path=ppt/tags/tag209.xml><?xml version="1.0" encoding="utf-8"?>
<p:tagLst xmlns:a="http://schemas.openxmlformats.org/drawingml/2006/main" xmlns:r="http://schemas.openxmlformats.org/officeDocument/2006/relationships" xmlns:p="http://schemas.openxmlformats.org/presentationml/2006/main">
  <p:tag name="DVSECTIONID" val="MkcpnhDx3keaLBa9mXJLar"/>
</p:tagLst>
</file>

<file path=ppt/tags/tag21.xml><?xml version="1.0" encoding="utf-8"?>
<p:tagLst xmlns:a="http://schemas.openxmlformats.org/drawingml/2006/main" xmlns:r="http://schemas.openxmlformats.org/officeDocument/2006/relationships" xmlns:p="http://schemas.openxmlformats.org/presentationml/2006/main">
  <p:tag name="DVSHAPEID" val="vUzvXDMhP3OEjfyNsO2ql5"/>
</p:tagLst>
</file>

<file path=ppt/tags/tag210.xml><?xml version="1.0" encoding="utf-8"?>
<p:tagLst xmlns:a="http://schemas.openxmlformats.org/drawingml/2006/main" xmlns:r="http://schemas.openxmlformats.org/officeDocument/2006/relationships" xmlns:p="http://schemas.openxmlformats.org/presentationml/2006/main">
  <p:tag name="DVSHAPEID" val="zHb42f1dVkpcCALZWZjyru"/>
</p:tagLst>
</file>

<file path=ppt/tags/tag211.xml><?xml version="1.0" encoding="utf-8"?>
<p:tagLst xmlns:a="http://schemas.openxmlformats.org/drawingml/2006/main" xmlns:r="http://schemas.openxmlformats.org/officeDocument/2006/relationships" xmlns:p="http://schemas.openxmlformats.org/presentationml/2006/main">
  <p:tag name="DVSHAPEID" val="PEPC8njC82X4luvIzqtsLF"/>
</p:tagLst>
</file>

<file path=ppt/tags/tag212.xml><?xml version="1.0" encoding="utf-8"?>
<p:tagLst xmlns:a="http://schemas.openxmlformats.org/drawingml/2006/main" xmlns:r="http://schemas.openxmlformats.org/officeDocument/2006/relationships" xmlns:p="http://schemas.openxmlformats.org/presentationml/2006/main">
  <p:tag name="DVSHAPEID" val="NvYcPcU2H1wGSUt3sm8WBl"/>
</p:tagLst>
</file>

<file path=ppt/tags/tag213.xml><?xml version="1.0" encoding="utf-8"?>
<p:tagLst xmlns:a="http://schemas.openxmlformats.org/drawingml/2006/main" xmlns:r="http://schemas.openxmlformats.org/officeDocument/2006/relationships" xmlns:p="http://schemas.openxmlformats.org/presentationml/2006/main">
  <p:tag name="DVSHAPEID" val="gcbeeqRLwtuAoidMcZpDJT"/>
</p:tagLst>
</file>

<file path=ppt/tags/tag214.xml><?xml version="1.0" encoding="utf-8"?>
<p:tagLst xmlns:a="http://schemas.openxmlformats.org/drawingml/2006/main" xmlns:r="http://schemas.openxmlformats.org/officeDocument/2006/relationships" xmlns:p="http://schemas.openxmlformats.org/presentationml/2006/main">
  <p:tag name="DVSECTIONID" val="90iczuxUlbasTvnGqewGlT"/>
</p:tagLst>
</file>

<file path=ppt/tags/tag215.xml><?xml version="1.0" encoding="utf-8"?>
<p:tagLst xmlns:a="http://schemas.openxmlformats.org/drawingml/2006/main" xmlns:r="http://schemas.openxmlformats.org/officeDocument/2006/relationships" xmlns:p="http://schemas.openxmlformats.org/presentationml/2006/main">
  <p:tag name="DVSHAPEID" val="sS9zge4y2QAcorGk8UtD21"/>
</p:tagLst>
</file>

<file path=ppt/tags/tag216.xml><?xml version="1.0" encoding="utf-8"?>
<p:tagLst xmlns:a="http://schemas.openxmlformats.org/drawingml/2006/main" xmlns:r="http://schemas.openxmlformats.org/officeDocument/2006/relationships" xmlns:p="http://schemas.openxmlformats.org/presentationml/2006/main">
  <p:tag name="DVSHAPEID" val="PigSGkyvBOgqbOaqGhUyGo"/>
</p:tagLst>
</file>

<file path=ppt/tags/tag217.xml><?xml version="1.0" encoding="utf-8"?>
<p:tagLst xmlns:a="http://schemas.openxmlformats.org/drawingml/2006/main" xmlns:r="http://schemas.openxmlformats.org/officeDocument/2006/relationships" xmlns:p="http://schemas.openxmlformats.org/presentationml/2006/main">
  <p:tag name="DVSHAPEID" val="C63H56R4BBICv6zF7jUFBL"/>
</p:tagLst>
</file>

<file path=ppt/tags/tag218.xml><?xml version="1.0" encoding="utf-8"?>
<p:tagLst xmlns:a="http://schemas.openxmlformats.org/drawingml/2006/main" xmlns:r="http://schemas.openxmlformats.org/officeDocument/2006/relationships" xmlns:p="http://schemas.openxmlformats.org/presentationml/2006/main">
  <p:tag name="DVSECTIONID" val="90iczuxUlbasTvnGqewGlT"/>
</p:tagLst>
</file>

<file path=ppt/tags/tag219.xml><?xml version="1.0" encoding="utf-8"?>
<p:tagLst xmlns:a="http://schemas.openxmlformats.org/drawingml/2006/main" xmlns:r="http://schemas.openxmlformats.org/officeDocument/2006/relationships" xmlns:p="http://schemas.openxmlformats.org/presentationml/2006/main">
  <p:tag name="DVSHAPEID" val="sS9zge4y2QAcorGk8UtD21"/>
</p:tagLst>
</file>

<file path=ppt/tags/tag22.xml><?xml version="1.0" encoding="utf-8"?>
<p:tagLst xmlns:a="http://schemas.openxmlformats.org/drawingml/2006/main" xmlns:r="http://schemas.openxmlformats.org/officeDocument/2006/relationships" xmlns:p="http://schemas.openxmlformats.org/presentationml/2006/main">
  <p:tag name="DVSHAPEID" val="F4GfQ257xYvsOzRmxP6e2Z"/>
</p:tagLst>
</file>

<file path=ppt/tags/tag220.xml><?xml version="1.0" encoding="utf-8"?>
<p:tagLst xmlns:a="http://schemas.openxmlformats.org/drawingml/2006/main" xmlns:r="http://schemas.openxmlformats.org/officeDocument/2006/relationships" xmlns:p="http://schemas.openxmlformats.org/presentationml/2006/main">
  <p:tag name="DVSHAPEID" val="HloPxNDtacAhnYf22p2rj4"/>
</p:tagLst>
</file>

<file path=ppt/tags/tag221.xml><?xml version="1.0" encoding="utf-8"?>
<p:tagLst xmlns:a="http://schemas.openxmlformats.org/drawingml/2006/main" xmlns:r="http://schemas.openxmlformats.org/officeDocument/2006/relationships" xmlns:p="http://schemas.openxmlformats.org/presentationml/2006/main">
  <p:tag name="DVSHAPEID" val="PigSGkyvBOgqbOaqGhUyGo"/>
</p:tagLst>
</file>

<file path=ppt/tags/tag222.xml><?xml version="1.0" encoding="utf-8"?>
<p:tagLst xmlns:a="http://schemas.openxmlformats.org/drawingml/2006/main" xmlns:r="http://schemas.openxmlformats.org/officeDocument/2006/relationships" xmlns:p="http://schemas.openxmlformats.org/presentationml/2006/main">
  <p:tag name="DVSHAPEID" val="C63H56R4BBICv6zF7jUFBL"/>
</p:tagLst>
</file>

<file path=ppt/tags/tag223.xml><?xml version="1.0" encoding="utf-8"?>
<p:tagLst xmlns:a="http://schemas.openxmlformats.org/drawingml/2006/main" xmlns:r="http://schemas.openxmlformats.org/officeDocument/2006/relationships" xmlns:p="http://schemas.openxmlformats.org/presentationml/2006/main">
  <p:tag name="DVSECTIONID" val="uIB0Qw1t9s4m4w9XhzUAwp"/>
</p:tagLst>
</file>

<file path=ppt/tags/tag224.xml><?xml version="1.0" encoding="utf-8"?>
<p:tagLst xmlns:a="http://schemas.openxmlformats.org/drawingml/2006/main" xmlns:r="http://schemas.openxmlformats.org/officeDocument/2006/relationships" xmlns:p="http://schemas.openxmlformats.org/presentationml/2006/main">
  <p:tag name="DVSHAPEID" val="mT2lp9LPmrZOUFkAxzGJSn"/>
</p:tagLst>
</file>

<file path=ppt/tags/tag225.xml><?xml version="1.0" encoding="utf-8"?>
<p:tagLst xmlns:a="http://schemas.openxmlformats.org/drawingml/2006/main" xmlns:r="http://schemas.openxmlformats.org/officeDocument/2006/relationships" xmlns:p="http://schemas.openxmlformats.org/presentationml/2006/main">
  <p:tag name="DVSHAPEID" val="3MxOPhJNzdnbnMLulidse1"/>
</p:tagLst>
</file>

<file path=ppt/tags/tag226.xml><?xml version="1.0" encoding="utf-8"?>
<p:tagLst xmlns:a="http://schemas.openxmlformats.org/drawingml/2006/main" xmlns:r="http://schemas.openxmlformats.org/officeDocument/2006/relationships" xmlns:p="http://schemas.openxmlformats.org/presentationml/2006/main">
  <p:tag name="DVSHAPEID" val="x8iy1sFNbjpAguUfeb969m"/>
</p:tagLst>
</file>

<file path=ppt/tags/tag227.xml><?xml version="1.0" encoding="utf-8"?>
<p:tagLst xmlns:a="http://schemas.openxmlformats.org/drawingml/2006/main" xmlns:r="http://schemas.openxmlformats.org/officeDocument/2006/relationships" xmlns:p="http://schemas.openxmlformats.org/presentationml/2006/main">
  <p:tag name="DVSHAPEID" val="B0QsAJZasDD2fpwhgh8L23"/>
</p:tagLst>
</file>

<file path=ppt/tags/tag228.xml><?xml version="1.0" encoding="utf-8"?>
<p:tagLst xmlns:a="http://schemas.openxmlformats.org/drawingml/2006/main" xmlns:r="http://schemas.openxmlformats.org/officeDocument/2006/relationships" xmlns:p="http://schemas.openxmlformats.org/presentationml/2006/main">
  <p:tag name="DVSHAPEID" val="wquoQ55uBl78BsDKB0ZSXp"/>
</p:tagLst>
</file>

<file path=ppt/tags/tag229.xml><?xml version="1.0" encoding="utf-8"?>
<p:tagLst xmlns:a="http://schemas.openxmlformats.org/drawingml/2006/main" xmlns:r="http://schemas.openxmlformats.org/officeDocument/2006/relationships" xmlns:p="http://schemas.openxmlformats.org/presentationml/2006/main">
  <p:tag name="DVSHAPEID" val="wquoQ55uBl78BsDKB0ZSXp"/>
</p:tagLst>
</file>

<file path=ppt/tags/tag23.xml><?xml version="1.0" encoding="utf-8"?>
<p:tagLst xmlns:a="http://schemas.openxmlformats.org/drawingml/2006/main" xmlns:r="http://schemas.openxmlformats.org/officeDocument/2006/relationships" xmlns:p="http://schemas.openxmlformats.org/presentationml/2006/main">
  <p:tag name="DVSHAPEID" val="9BBCu2qWGveqfuOIMJcIvQ"/>
</p:tagLst>
</file>

<file path=ppt/tags/tag230.xml><?xml version="1.0" encoding="utf-8"?>
<p:tagLst xmlns:a="http://schemas.openxmlformats.org/drawingml/2006/main" xmlns:r="http://schemas.openxmlformats.org/officeDocument/2006/relationships" xmlns:p="http://schemas.openxmlformats.org/presentationml/2006/main">
  <p:tag name="DVSECTIONID" val="uIB0Qw1t9s4m4w9XhzUAwp"/>
</p:tagLst>
</file>

<file path=ppt/tags/tag231.xml><?xml version="1.0" encoding="utf-8"?>
<p:tagLst xmlns:a="http://schemas.openxmlformats.org/drawingml/2006/main" xmlns:r="http://schemas.openxmlformats.org/officeDocument/2006/relationships" xmlns:p="http://schemas.openxmlformats.org/presentationml/2006/main">
  <p:tag name="DVSHAPEID" val="mT2lp9LPmrZOUFkAxzGJSn"/>
</p:tagLst>
</file>

<file path=ppt/tags/tag232.xml><?xml version="1.0" encoding="utf-8"?>
<p:tagLst xmlns:a="http://schemas.openxmlformats.org/drawingml/2006/main" xmlns:r="http://schemas.openxmlformats.org/officeDocument/2006/relationships" xmlns:p="http://schemas.openxmlformats.org/presentationml/2006/main">
  <p:tag name="DVSHAPEID" val="3MxOPhJNzdnbnMLulidse1"/>
</p:tagLst>
</file>

<file path=ppt/tags/tag233.xml><?xml version="1.0" encoding="utf-8"?>
<p:tagLst xmlns:a="http://schemas.openxmlformats.org/drawingml/2006/main" xmlns:r="http://schemas.openxmlformats.org/officeDocument/2006/relationships" xmlns:p="http://schemas.openxmlformats.org/presentationml/2006/main">
  <p:tag name="DVSHAPEID" val="x8iy1sFNbjpAguUfeb969m"/>
</p:tagLst>
</file>

<file path=ppt/tags/tag234.xml><?xml version="1.0" encoding="utf-8"?>
<p:tagLst xmlns:a="http://schemas.openxmlformats.org/drawingml/2006/main" xmlns:r="http://schemas.openxmlformats.org/officeDocument/2006/relationships" xmlns:p="http://schemas.openxmlformats.org/presentationml/2006/main">
  <p:tag name="DVSHAPEID" val="czLYchnhp16FDat1qfNl6M"/>
</p:tagLst>
</file>

<file path=ppt/tags/tag235.xml><?xml version="1.0" encoding="utf-8"?>
<p:tagLst xmlns:a="http://schemas.openxmlformats.org/drawingml/2006/main" xmlns:r="http://schemas.openxmlformats.org/officeDocument/2006/relationships" xmlns:p="http://schemas.openxmlformats.org/presentationml/2006/main">
  <p:tag name="DVSHAPEID" val="69JOmy3O071Z7hljR3yIXq"/>
</p:tagLst>
</file>

<file path=ppt/tags/tag236.xml><?xml version="1.0" encoding="utf-8"?>
<p:tagLst xmlns:a="http://schemas.openxmlformats.org/drawingml/2006/main" xmlns:r="http://schemas.openxmlformats.org/officeDocument/2006/relationships" xmlns:p="http://schemas.openxmlformats.org/presentationml/2006/main">
  <p:tag name="DVSHAPEID" val="QHv7mlMDGCQbf17Fb9Lgqq"/>
</p:tagLst>
</file>

<file path=ppt/tags/tag237.xml><?xml version="1.0" encoding="utf-8"?>
<p:tagLst xmlns:a="http://schemas.openxmlformats.org/drawingml/2006/main" xmlns:r="http://schemas.openxmlformats.org/officeDocument/2006/relationships" xmlns:p="http://schemas.openxmlformats.org/presentationml/2006/main">
  <p:tag name="DVSHAPEID" val="i1aHyz6rwPtluTCaXmW1FV"/>
</p:tagLst>
</file>

<file path=ppt/tags/tag238.xml><?xml version="1.0" encoding="utf-8"?>
<p:tagLst xmlns:a="http://schemas.openxmlformats.org/drawingml/2006/main" xmlns:r="http://schemas.openxmlformats.org/officeDocument/2006/relationships" xmlns:p="http://schemas.openxmlformats.org/presentationml/2006/main">
  <p:tag name="DVSHAPEID" val="tuhuHeoq9hWxSTx9neMvYD"/>
</p:tagLst>
</file>

<file path=ppt/tags/tag239.xml><?xml version="1.0" encoding="utf-8"?>
<p:tagLst xmlns:a="http://schemas.openxmlformats.org/drawingml/2006/main" xmlns:r="http://schemas.openxmlformats.org/officeDocument/2006/relationships" xmlns:p="http://schemas.openxmlformats.org/presentationml/2006/main">
  <p:tag name="DVSECTIONID" val="SOs4aDWehfvVNwIWqlzojW"/>
</p:tagLst>
</file>

<file path=ppt/tags/tag24.xml><?xml version="1.0" encoding="utf-8"?>
<p:tagLst xmlns:a="http://schemas.openxmlformats.org/drawingml/2006/main" xmlns:r="http://schemas.openxmlformats.org/officeDocument/2006/relationships" xmlns:p="http://schemas.openxmlformats.org/presentationml/2006/main">
  <p:tag name="DVSHAPEID" val="8RqYV5gck72FV5Dex3HBi0"/>
</p:tagLst>
</file>

<file path=ppt/tags/tag240.xml><?xml version="1.0" encoding="utf-8"?>
<p:tagLst xmlns:a="http://schemas.openxmlformats.org/drawingml/2006/main" xmlns:r="http://schemas.openxmlformats.org/officeDocument/2006/relationships" xmlns:p="http://schemas.openxmlformats.org/presentationml/2006/main">
  <p:tag name="DVSHAPEID" val="k0ibs6x19lnGB1B4xeo8z8"/>
</p:tagLst>
</file>

<file path=ppt/tags/tag241.xml><?xml version="1.0" encoding="utf-8"?>
<p:tagLst xmlns:a="http://schemas.openxmlformats.org/drawingml/2006/main" xmlns:r="http://schemas.openxmlformats.org/officeDocument/2006/relationships" xmlns:p="http://schemas.openxmlformats.org/presentationml/2006/main">
  <p:tag name="DVSHAPEID" val="qzoQFTLJunFgeb9mhbbR8x"/>
</p:tagLst>
</file>

<file path=ppt/tags/tag242.xml><?xml version="1.0" encoding="utf-8"?>
<p:tagLst xmlns:a="http://schemas.openxmlformats.org/drawingml/2006/main" xmlns:r="http://schemas.openxmlformats.org/officeDocument/2006/relationships" xmlns:p="http://schemas.openxmlformats.org/presentationml/2006/main">
  <p:tag name="DVSHAPEID" val="sgRa0XytRbuTFyjAkBrxCw"/>
</p:tagLst>
</file>

<file path=ppt/tags/tag243.xml><?xml version="1.0" encoding="utf-8"?>
<p:tagLst xmlns:a="http://schemas.openxmlformats.org/drawingml/2006/main" xmlns:r="http://schemas.openxmlformats.org/officeDocument/2006/relationships" xmlns:p="http://schemas.openxmlformats.org/presentationml/2006/main">
  <p:tag name="DVSECTIONID" val="SOs4aDWehfvVNwIWqlzojW"/>
</p:tagLst>
</file>

<file path=ppt/tags/tag244.xml><?xml version="1.0" encoding="utf-8"?>
<p:tagLst xmlns:a="http://schemas.openxmlformats.org/drawingml/2006/main" xmlns:r="http://schemas.openxmlformats.org/officeDocument/2006/relationships" xmlns:p="http://schemas.openxmlformats.org/presentationml/2006/main">
  <p:tag name="DVSHAPEID" val="RWfbcAPRaEJ7Zk3C2e5uMG"/>
</p:tagLst>
</file>

<file path=ppt/tags/tag245.xml><?xml version="1.0" encoding="utf-8"?>
<p:tagLst xmlns:a="http://schemas.openxmlformats.org/drawingml/2006/main" xmlns:r="http://schemas.openxmlformats.org/officeDocument/2006/relationships" xmlns:p="http://schemas.openxmlformats.org/presentationml/2006/main">
  <p:tag name="DVSHAPEID" val="qzoQFTLJunFgeb9mhbbR8x"/>
</p:tagLst>
</file>

<file path=ppt/tags/tag246.xml><?xml version="1.0" encoding="utf-8"?>
<p:tagLst xmlns:a="http://schemas.openxmlformats.org/drawingml/2006/main" xmlns:r="http://schemas.openxmlformats.org/officeDocument/2006/relationships" xmlns:p="http://schemas.openxmlformats.org/presentationml/2006/main">
  <p:tag name="DVSHAPEID" val="sgRa0XytRbuTFyjAkBrxCw"/>
</p:tagLst>
</file>

<file path=ppt/tags/tag247.xml><?xml version="1.0" encoding="utf-8"?>
<p:tagLst xmlns:a="http://schemas.openxmlformats.org/drawingml/2006/main" xmlns:r="http://schemas.openxmlformats.org/officeDocument/2006/relationships" xmlns:p="http://schemas.openxmlformats.org/presentationml/2006/main">
  <p:tag name="DVSHAPEID" val="R312Xy7tPPtBDQtGbUAXS2"/>
</p:tagLst>
</file>

<file path=ppt/tags/tag248.xml><?xml version="1.0" encoding="utf-8"?>
<p:tagLst xmlns:a="http://schemas.openxmlformats.org/drawingml/2006/main" xmlns:r="http://schemas.openxmlformats.org/officeDocument/2006/relationships" xmlns:p="http://schemas.openxmlformats.org/presentationml/2006/main">
  <p:tag name="DVSECTIONID" val="SOs4aDWehfvVNwIWqlzojW"/>
</p:tagLst>
</file>

<file path=ppt/tags/tag249.xml><?xml version="1.0" encoding="utf-8"?>
<p:tagLst xmlns:a="http://schemas.openxmlformats.org/drawingml/2006/main" xmlns:r="http://schemas.openxmlformats.org/officeDocument/2006/relationships" xmlns:p="http://schemas.openxmlformats.org/presentationml/2006/main">
  <p:tag name="DVSHAPEID" val="sgRa0XytRbuTFyjAkBrxCw"/>
</p:tagLst>
</file>

<file path=ppt/tags/tag25.xml><?xml version="1.0" encoding="utf-8"?>
<p:tagLst xmlns:a="http://schemas.openxmlformats.org/drawingml/2006/main" xmlns:r="http://schemas.openxmlformats.org/officeDocument/2006/relationships" xmlns:p="http://schemas.openxmlformats.org/presentationml/2006/main">
  <p:tag name="DVSHAPEID" val="doknxP3m2ktjtKcw6kFtb7"/>
</p:tagLst>
</file>

<file path=ppt/tags/tag250.xml><?xml version="1.0" encoding="utf-8"?>
<p:tagLst xmlns:a="http://schemas.openxmlformats.org/drawingml/2006/main" xmlns:r="http://schemas.openxmlformats.org/officeDocument/2006/relationships" xmlns:p="http://schemas.openxmlformats.org/presentationml/2006/main">
  <p:tag name="DVSHAPEID" val="cEgTxTXWlwDA2tGRXAgLNO"/>
</p:tagLst>
</file>

<file path=ppt/tags/tag251.xml><?xml version="1.0" encoding="utf-8"?>
<p:tagLst xmlns:a="http://schemas.openxmlformats.org/drawingml/2006/main" xmlns:r="http://schemas.openxmlformats.org/officeDocument/2006/relationships" xmlns:p="http://schemas.openxmlformats.org/presentationml/2006/main">
  <p:tag name="DVSECTIONID" val="SOs4aDWehfvVNwIWqlzojW"/>
</p:tagLst>
</file>

<file path=ppt/tags/tag252.xml><?xml version="1.0" encoding="utf-8"?>
<p:tagLst xmlns:a="http://schemas.openxmlformats.org/drawingml/2006/main" xmlns:r="http://schemas.openxmlformats.org/officeDocument/2006/relationships" xmlns:p="http://schemas.openxmlformats.org/presentationml/2006/main">
  <p:tag name="DVSHAPEID" val="qzoQFTLJunFgeb9mhbbR8x"/>
</p:tagLst>
</file>

<file path=ppt/tags/tag253.xml><?xml version="1.0" encoding="utf-8"?>
<p:tagLst xmlns:a="http://schemas.openxmlformats.org/drawingml/2006/main" xmlns:r="http://schemas.openxmlformats.org/officeDocument/2006/relationships" xmlns:p="http://schemas.openxmlformats.org/presentationml/2006/main">
  <p:tag name="DVSHAPEID" val="sgRa0XytRbuTFyjAkBrxCw"/>
</p:tagLst>
</file>

<file path=ppt/tags/tag254.xml><?xml version="1.0" encoding="utf-8"?>
<p:tagLst xmlns:a="http://schemas.openxmlformats.org/drawingml/2006/main" xmlns:r="http://schemas.openxmlformats.org/officeDocument/2006/relationships" xmlns:p="http://schemas.openxmlformats.org/presentationml/2006/main">
  <p:tag name="DVSECTIONID" val="MkcpnhDx3keaLBa9mXJLar"/>
</p:tagLst>
</file>

<file path=ppt/tags/tag255.xml><?xml version="1.0" encoding="utf-8"?>
<p:tagLst xmlns:a="http://schemas.openxmlformats.org/drawingml/2006/main" xmlns:r="http://schemas.openxmlformats.org/officeDocument/2006/relationships" xmlns:p="http://schemas.openxmlformats.org/presentationml/2006/main">
  <p:tag name="DVSHAPEID" val="zHb42f1dVkpcCALZWZjyru"/>
</p:tagLst>
</file>

<file path=ppt/tags/tag256.xml><?xml version="1.0" encoding="utf-8"?>
<p:tagLst xmlns:a="http://schemas.openxmlformats.org/drawingml/2006/main" xmlns:r="http://schemas.openxmlformats.org/officeDocument/2006/relationships" xmlns:p="http://schemas.openxmlformats.org/presentationml/2006/main">
  <p:tag name="DVSHAPEID" val="mHzjFBJsyJo6Cz9J4gRqYF"/>
</p:tagLst>
</file>

<file path=ppt/tags/tag257.xml><?xml version="1.0" encoding="utf-8"?>
<p:tagLst xmlns:a="http://schemas.openxmlformats.org/drawingml/2006/main" xmlns:r="http://schemas.openxmlformats.org/officeDocument/2006/relationships" xmlns:p="http://schemas.openxmlformats.org/presentationml/2006/main">
  <p:tag name="DVSHAPEID" val="PEPC8njC82X4luvIzqtsLF"/>
</p:tagLst>
</file>

<file path=ppt/tags/tag258.xml><?xml version="1.0" encoding="utf-8"?>
<p:tagLst xmlns:a="http://schemas.openxmlformats.org/drawingml/2006/main" xmlns:r="http://schemas.openxmlformats.org/officeDocument/2006/relationships" xmlns:p="http://schemas.openxmlformats.org/presentationml/2006/main">
  <p:tag name="DVSHAPEID" val="NvYcPcU2H1wGSUt3sm8WBl"/>
</p:tagLst>
</file>

<file path=ppt/tags/tag259.xml><?xml version="1.0" encoding="utf-8"?>
<p:tagLst xmlns:a="http://schemas.openxmlformats.org/drawingml/2006/main" xmlns:r="http://schemas.openxmlformats.org/officeDocument/2006/relationships" xmlns:p="http://schemas.openxmlformats.org/presentationml/2006/main">
  <p:tag name="DVSECTIONID" val="SOs4aDWehfvVNwIWqlzojW"/>
</p:tagLst>
</file>

<file path=ppt/tags/tag26.xml><?xml version="1.0" encoding="utf-8"?>
<p:tagLst xmlns:a="http://schemas.openxmlformats.org/drawingml/2006/main" xmlns:r="http://schemas.openxmlformats.org/officeDocument/2006/relationships" xmlns:p="http://schemas.openxmlformats.org/presentationml/2006/main">
  <p:tag name="DVSHAPEID" val="nzyJ4yb90Ux7D1Dyxr9Y4I"/>
</p:tagLst>
</file>

<file path=ppt/tags/tag260.xml><?xml version="1.0" encoding="utf-8"?>
<p:tagLst xmlns:a="http://schemas.openxmlformats.org/drawingml/2006/main" xmlns:r="http://schemas.openxmlformats.org/officeDocument/2006/relationships" xmlns:p="http://schemas.openxmlformats.org/presentationml/2006/main">
  <p:tag name="DVSHAPEID" val="qzoQFTLJunFgeb9mhbbR8x"/>
</p:tagLst>
</file>

<file path=ppt/tags/tag261.xml><?xml version="1.0" encoding="utf-8"?>
<p:tagLst xmlns:a="http://schemas.openxmlformats.org/drawingml/2006/main" xmlns:r="http://schemas.openxmlformats.org/officeDocument/2006/relationships" xmlns:p="http://schemas.openxmlformats.org/presentationml/2006/main">
  <p:tag name="DVSECTIONID" val="U2toulGlmUVgUd34jQN3v4"/>
</p:tagLst>
</file>

<file path=ppt/tags/tag262.xml><?xml version="1.0" encoding="utf-8"?>
<p:tagLst xmlns:a="http://schemas.openxmlformats.org/drawingml/2006/main" xmlns:r="http://schemas.openxmlformats.org/officeDocument/2006/relationships" xmlns:p="http://schemas.openxmlformats.org/presentationml/2006/main">
  <p:tag name="DVSHAPEID" val="v3fmk2Dr2USSmHVmu5IKWv"/>
</p:tagLst>
</file>

<file path=ppt/tags/tag263.xml><?xml version="1.0" encoding="utf-8"?>
<p:tagLst xmlns:a="http://schemas.openxmlformats.org/drawingml/2006/main" xmlns:r="http://schemas.openxmlformats.org/officeDocument/2006/relationships" xmlns:p="http://schemas.openxmlformats.org/presentationml/2006/main">
  <p:tag name="DVSHAPEID" val="TUT08Y15nn3h7WoN40tS1V"/>
</p:tagLst>
</file>

<file path=ppt/tags/tag264.xml><?xml version="1.0" encoding="utf-8"?>
<p:tagLst xmlns:a="http://schemas.openxmlformats.org/drawingml/2006/main" xmlns:r="http://schemas.openxmlformats.org/officeDocument/2006/relationships" xmlns:p="http://schemas.openxmlformats.org/presentationml/2006/main">
  <p:tag name="DVSHAPEID" val="RLukRtMJSs4Z9ktkUEqWxv"/>
</p:tagLst>
</file>

<file path=ppt/tags/tag265.xml><?xml version="1.0" encoding="utf-8"?>
<p:tagLst xmlns:a="http://schemas.openxmlformats.org/drawingml/2006/main" xmlns:r="http://schemas.openxmlformats.org/officeDocument/2006/relationships" xmlns:p="http://schemas.openxmlformats.org/presentationml/2006/main">
  <p:tag name="DVSHAPEID" val="P4zYXG0Ig3uX37vN7xjDuA"/>
</p:tagLst>
</file>

<file path=ppt/tags/tag266.xml><?xml version="1.0" encoding="utf-8"?>
<p:tagLst xmlns:a="http://schemas.openxmlformats.org/drawingml/2006/main" xmlns:r="http://schemas.openxmlformats.org/officeDocument/2006/relationships" xmlns:p="http://schemas.openxmlformats.org/presentationml/2006/main">
  <p:tag name="DVSECTIONID" val="WV48WqGVgp3D4x5RdbQXGy"/>
</p:tagLst>
</file>

<file path=ppt/tags/tag267.xml><?xml version="1.0" encoding="utf-8"?>
<p:tagLst xmlns:a="http://schemas.openxmlformats.org/drawingml/2006/main" xmlns:r="http://schemas.openxmlformats.org/officeDocument/2006/relationships" xmlns:p="http://schemas.openxmlformats.org/presentationml/2006/main">
  <p:tag name="DVSHAPEID" val="UnX6DOeaE83RDiOdGv94ty"/>
</p:tagLst>
</file>

<file path=ppt/tags/tag268.xml><?xml version="1.0" encoding="utf-8"?>
<p:tagLst xmlns:a="http://schemas.openxmlformats.org/drawingml/2006/main" xmlns:r="http://schemas.openxmlformats.org/officeDocument/2006/relationships" xmlns:p="http://schemas.openxmlformats.org/presentationml/2006/main">
  <p:tag name="DVSHAPEID" val="XXnnxS8a0RVaRaIGeI191J"/>
</p:tagLst>
</file>

<file path=ppt/tags/tag269.xml><?xml version="1.0" encoding="utf-8"?>
<p:tagLst xmlns:a="http://schemas.openxmlformats.org/drawingml/2006/main" xmlns:r="http://schemas.openxmlformats.org/officeDocument/2006/relationships" xmlns:p="http://schemas.openxmlformats.org/presentationml/2006/main">
  <p:tag name="DVSHAPEID" val="WJdNPxL67O2mqZJfhm2u8b"/>
</p:tagLst>
</file>

<file path=ppt/tags/tag27.xml><?xml version="1.0" encoding="utf-8"?>
<p:tagLst xmlns:a="http://schemas.openxmlformats.org/drawingml/2006/main" xmlns:r="http://schemas.openxmlformats.org/officeDocument/2006/relationships" xmlns:p="http://schemas.openxmlformats.org/presentationml/2006/main">
  <p:tag name="DVSHAPEID" val="cCBT11WmVOP61LOOLuaTjy"/>
</p:tagLst>
</file>

<file path=ppt/tags/tag270.xml><?xml version="1.0" encoding="utf-8"?>
<p:tagLst xmlns:a="http://schemas.openxmlformats.org/drawingml/2006/main" xmlns:r="http://schemas.openxmlformats.org/officeDocument/2006/relationships" xmlns:p="http://schemas.openxmlformats.org/presentationml/2006/main">
  <p:tag name="DVSHAPEID" val="WtqDuZhr3kwe1DaJ3ApTK7"/>
</p:tagLst>
</file>

<file path=ppt/tags/tag271.xml><?xml version="1.0" encoding="utf-8"?>
<p:tagLst xmlns:a="http://schemas.openxmlformats.org/drawingml/2006/main" xmlns:r="http://schemas.openxmlformats.org/officeDocument/2006/relationships" xmlns:p="http://schemas.openxmlformats.org/presentationml/2006/main">
  <p:tag name="DVSECTIONID" val="aW6u0m2sALEnaKufH4JLDM"/>
</p:tagLst>
</file>

<file path=ppt/tags/tag272.xml><?xml version="1.0" encoding="utf-8"?>
<p:tagLst xmlns:a="http://schemas.openxmlformats.org/drawingml/2006/main" xmlns:r="http://schemas.openxmlformats.org/officeDocument/2006/relationships" xmlns:p="http://schemas.openxmlformats.org/presentationml/2006/main">
  <p:tag name="DVSHAPEID" val="vGcTQZBR6IUXfjWdO07RRK"/>
</p:tagLst>
</file>

<file path=ppt/tags/tag273.xml><?xml version="1.0" encoding="utf-8"?>
<p:tagLst xmlns:a="http://schemas.openxmlformats.org/drawingml/2006/main" xmlns:r="http://schemas.openxmlformats.org/officeDocument/2006/relationships" xmlns:p="http://schemas.openxmlformats.org/presentationml/2006/main">
  <p:tag name="DVSHAPEID" val="yKf6vyXBPWPr129yO0DL5t"/>
</p:tagLst>
</file>

<file path=ppt/tags/tag28.xml><?xml version="1.0" encoding="utf-8"?>
<p:tagLst xmlns:a="http://schemas.openxmlformats.org/drawingml/2006/main" xmlns:r="http://schemas.openxmlformats.org/officeDocument/2006/relationships" xmlns:p="http://schemas.openxmlformats.org/presentationml/2006/main">
  <p:tag name="DVSHAPEID" val="Ll6aSyNekd2EmW7awacEYI"/>
</p:tagLst>
</file>

<file path=ppt/tags/tag29.xml><?xml version="1.0" encoding="utf-8"?>
<p:tagLst xmlns:a="http://schemas.openxmlformats.org/drawingml/2006/main" xmlns:r="http://schemas.openxmlformats.org/officeDocument/2006/relationships" xmlns:p="http://schemas.openxmlformats.org/presentationml/2006/main">
  <p:tag name="DVSHAPEID" val="iw0RJIGENbpDQgNR8oyHuC"/>
</p:tagLst>
</file>

<file path=ppt/tags/tag3.xml><?xml version="1.0" encoding="utf-8"?>
<p:tagLst xmlns:a="http://schemas.openxmlformats.org/drawingml/2006/main" xmlns:r="http://schemas.openxmlformats.org/officeDocument/2006/relationships" xmlns:p="http://schemas.openxmlformats.org/presentationml/2006/main">
  <p:tag name="DVSHAPEID" val="dwqyXd8KwYjWPdHHMabouF"/>
</p:tagLst>
</file>

<file path=ppt/tags/tag30.xml><?xml version="1.0" encoding="utf-8"?>
<p:tagLst xmlns:a="http://schemas.openxmlformats.org/drawingml/2006/main" xmlns:r="http://schemas.openxmlformats.org/officeDocument/2006/relationships" xmlns:p="http://schemas.openxmlformats.org/presentationml/2006/main">
  <p:tag name="DVSHAPEID" val="4moSGAY0GEz22za0P5yGpQ"/>
</p:tagLst>
</file>

<file path=ppt/tags/tag31.xml><?xml version="1.0" encoding="utf-8"?>
<p:tagLst xmlns:a="http://schemas.openxmlformats.org/drawingml/2006/main" xmlns:r="http://schemas.openxmlformats.org/officeDocument/2006/relationships" xmlns:p="http://schemas.openxmlformats.org/presentationml/2006/main">
  <p:tag name="DVSHAPEID" val="fJ5RnF1N6heGsDtQ25FNvL"/>
</p:tagLst>
</file>

<file path=ppt/tags/tag32.xml><?xml version="1.0" encoding="utf-8"?>
<p:tagLst xmlns:a="http://schemas.openxmlformats.org/drawingml/2006/main" xmlns:r="http://schemas.openxmlformats.org/officeDocument/2006/relationships" xmlns:p="http://schemas.openxmlformats.org/presentationml/2006/main">
  <p:tag name="DVSHAPEID" val="3OddG7zt9Oce7FMPcjYSxi"/>
</p:tagLst>
</file>

<file path=ppt/tags/tag33.xml><?xml version="1.0" encoding="utf-8"?>
<p:tagLst xmlns:a="http://schemas.openxmlformats.org/drawingml/2006/main" xmlns:r="http://schemas.openxmlformats.org/officeDocument/2006/relationships" xmlns:p="http://schemas.openxmlformats.org/presentationml/2006/main">
  <p:tag name="DVSHAPEID" val="Om7wxY3s0CluFhDaYUeD8p"/>
</p:tagLst>
</file>

<file path=ppt/tags/tag34.xml><?xml version="1.0" encoding="utf-8"?>
<p:tagLst xmlns:a="http://schemas.openxmlformats.org/drawingml/2006/main" xmlns:r="http://schemas.openxmlformats.org/officeDocument/2006/relationships" xmlns:p="http://schemas.openxmlformats.org/presentationml/2006/main">
  <p:tag name="DVSHAPEID" val="tewN3cSmPCdLZR6azAqGOA"/>
</p:tagLst>
</file>

<file path=ppt/tags/tag35.xml><?xml version="1.0" encoding="utf-8"?>
<p:tagLst xmlns:a="http://schemas.openxmlformats.org/drawingml/2006/main" xmlns:r="http://schemas.openxmlformats.org/officeDocument/2006/relationships" xmlns:p="http://schemas.openxmlformats.org/presentationml/2006/main">
  <p:tag name="DVSHAPEID" val="TD0vc2k4EUaoST0KUQzDMI"/>
</p:tagLst>
</file>

<file path=ppt/tags/tag36.xml><?xml version="1.0" encoding="utf-8"?>
<p:tagLst xmlns:a="http://schemas.openxmlformats.org/drawingml/2006/main" xmlns:r="http://schemas.openxmlformats.org/officeDocument/2006/relationships" xmlns:p="http://schemas.openxmlformats.org/presentationml/2006/main">
  <p:tag name="DVSHAPEID" val="hUhM3OkDcrBTlTNy0P1LXi"/>
</p:tagLst>
</file>

<file path=ppt/tags/tag37.xml><?xml version="1.0" encoding="utf-8"?>
<p:tagLst xmlns:a="http://schemas.openxmlformats.org/drawingml/2006/main" xmlns:r="http://schemas.openxmlformats.org/officeDocument/2006/relationships" xmlns:p="http://schemas.openxmlformats.org/presentationml/2006/main">
  <p:tag name="DVSHAPEID" val="BAYcaPGz6aNam6dpYwJ0HI"/>
</p:tagLst>
</file>

<file path=ppt/tags/tag38.xml><?xml version="1.0" encoding="utf-8"?>
<p:tagLst xmlns:a="http://schemas.openxmlformats.org/drawingml/2006/main" xmlns:r="http://schemas.openxmlformats.org/officeDocument/2006/relationships" xmlns:p="http://schemas.openxmlformats.org/presentationml/2006/main">
  <p:tag name="DVSHAPEID" val="MYx7WmQJB1LYiGNRDuXDkr"/>
</p:tagLst>
</file>

<file path=ppt/tags/tag39.xml><?xml version="1.0" encoding="utf-8"?>
<p:tagLst xmlns:a="http://schemas.openxmlformats.org/drawingml/2006/main" xmlns:r="http://schemas.openxmlformats.org/officeDocument/2006/relationships" xmlns:p="http://schemas.openxmlformats.org/presentationml/2006/main">
  <p:tag name="DVSHAPEID" val="5bxHlARu1XASO0F3TkJnzM"/>
</p:tagLst>
</file>

<file path=ppt/tags/tag4.xml><?xml version="1.0" encoding="utf-8"?>
<p:tagLst xmlns:a="http://schemas.openxmlformats.org/drawingml/2006/main" xmlns:r="http://schemas.openxmlformats.org/officeDocument/2006/relationships" xmlns:p="http://schemas.openxmlformats.org/presentationml/2006/main">
  <p:tag name="DVSHAPEID" val="z5wwzLrM430Gej3vtT5JhF"/>
</p:tagLst>
</file>

<file path=ppt/tags/tag40.xml><?xml version="1.0" encoding="utf-8"?>
<p:tagLst xmlns:a="http://schemas.openxmlformats.org/drawingml/2006/main" xmlns:r="http://schemas.openxmlformats.org/officeDocument/2006/relationships" xmlns:p="http://schemas.openxmlformats.org/presentationml/2006/main">
  <p:tag name="DVSHAPEID" val="pnNwC7Sf24olTmze0gS6ZN"/>
</p:tagLst>
</file>

<file path=ppt/tags/tag41.xml><?xml version="1.0" encoding="utf-8"?>
<p:tagLst xmlns:a="http://schemas.openxmlformats.org/drawingml/2006/main" xmlns:r="http://schemas.openxmlformats.org/officeDocument/2006/relationships" xmlns:p="http://schemas.openxmlformats.org/presentationml/2006/main">
  <p:tag name="DVSHAPEID" val="nqSNbAADUXRjL9UOXJBLVw"/>
</p:tagLst>
</file>

<file path=ppt/tags/tag42.xml><?xml version="1.0" encoding="utf-8"?>
<p:tagLst xmlns:a="http://schemas.openxmlformats.org/drawingml/2006/main" xmlns:r="http://schemas.openxmlformats.org/officeDocument/2006/relationships" xmlns:p="http://schemas.openxmlformats.org/presentationml/2006/main">
  <p:tag name="DVSHAPEID" val="ts6itEjtusMBZmDPViEoar"/>
</p:tagLst>
</file>

<file path=ppt/tags/tag43.xml><?xml version="1.0" encoding="utf-8"?>
<p:tagLst xmlns:a="http://schemas.openxmlformats.org/drawingml/2006/main" xmlns:r="http://schemas.openxmlformats.org/officeDocument/2006/relationships" xmlns:p="http://schemas.openxmlformats.org/presentationml/2006/main">
  <p:tag name="DVSHAPEID" val="tAAqkbi9udSRWqGT7Wkqtp"/>
</p:tagLst>
</file>

<file path=ppt/tags/tag44.xml><?xml version="1.0" encoding="utf-8"?>
<p:tagLst xmlns:a="http://schemas.openxmlformats.org/drawingml/2006/main" xmlns:r="http://schemas.openxmlformats.org/officeDocument/2006/relationships" xmlns:p="http://schemas.openxmlformats.org/presentationml/2006/main">
  <p:tag name="DVSHAPEID" val="waaxb8Nj7wm2YwH3j7akXy"/>
</p:tagLst>
</file>

<file path=ppt/tags/tag45.xml><?xml version="1.0" encoding="utf-8"?>
<p:tagLst xmlns:a="http://schemas.openxmlformats.org/drawingml/2006/main" xmlns:r="http://schemas.openxmlformats.org/officeDocument/2006/relationships" xmlns:p="http://schemas.openxmlformats.org/presentationml/2006/main">
  <p:tag name="DVSHAPEID" val="J8pd91aI3JX43qgM0amb6l"/>
</p:tagLst>
</file>

<file path=ppt/tags/tag46.xml><?xml version="1.0" encoding="utf-8"?>
<p:tagLst xmlns:a="http://schemas.openxmlformats.org/drawingml/2006/main" xmlns:r="http://schemas.openxmlformats.org/officeDocument/2006/relationships" xmlns:p="http://schemas.openxmlformats.org/presentationml/2006/main">
  <p:tag name="DVSHAPEID" val="vTr9c4Cdg8rXr18XZL9osC"/>
</p:tagLst>
</file>

<file path=ppt/tags/tag47.xml><?xml version="1.0" encoding="utf-8"?>
<p:tagLst xmlns:a="http://schemas.openxmlformats.org/drawingml/2006/main" xmlns:r="http://schemas.openxmlformats.org/officeDocument/2006/relationships" xmlns:p="http://schemas.openxmlformats.org/presentationml/2006/main">
  <p:tag name="DVSHAPEID" val="5TsgMx60YMrnCvLZP55QtP"/>
</p:tagLst>
</file>

<file path=ppt/tags/tag48.xml><?xml version="1.0" encoding="utf-8"?>
<p:tagLst xmlns:a="http://schemas.openxmlformats.org/drawingml/2006/main" xmlns:r="http://schemas.openxmlformats.org/officeDocument/2006/relationships" xmlns:p="http://schemas.openxmlformats.org/presentationml/2006/main">
  <p:tag name="DVSHAPEID" val="C5YeE2aA1HSSOxGVh56faF"/>
</p:tagLst>
</file>

<file path=ppt/tags/tag49.xml><?xml version="1.0" encoding="utf-8"?>
<p:tagLst xmlns:a="http://schemas.openxmlformats.org/drawingml/2006/main" xmlns:r="http://schemas.openxmlformats.org/officeDocument/2006/relationships" xmlns:p="http://schemas.openxmlformats.org/presentationml/2006/main">
  <p:tag name="DVSHAPEID" val="w4pCcZW4iC9fgnhyS3PnLJ"/>
</p:tagLst>
</file>

<file path=ppt/tags/tag5.xml><?xml version="1.0" encoding="utf-8"?>
<p:tagLst xmlns:a="http://schemas.openxmlformats.org/drawingml/2006/main" xmlns:r="http://schemas.openxmlformats.org/officeDocument/2006/relationships" xmlns:p="http://schemas.openxmlformats.org/presentationml/2006/main">
  <p:tag name="DVSHAPEID" val="EuxRt1fHyF4yWk2rEmiKTg"/>
</p:tagLst>
</file>

<file path=ppt/tags/tag50.xml><?xml version="1.0" encoding="utf-8"?>
<p:tagLst xmlns:a="http://schemas.openxmlformats.org/drawingml/2006/main" xmlns:r="http://schemas.openxmlformats.org/officeDocument/2006/relationships" xmlns:p="http://schemas.openxmlformats.org/presentationml/2006/main">
  <p:tag name="DVSHAPEID" val="uKHdiTN0JdFXzUP1QbEXog"/>
</p:tagLst>
</file>

<file path=ppt/tags/tag51.xml><?xml version="1.0" encoding="utf-8"?>
<p:tagLst xmlns:a="http://schemas.openxmlformats.org/drawingml/2006/main" xmlns:r="http://schemas.openxmlformats.org/officeDocument/2006/relationships" xmlns:p="http://schemas.openxmlformats.org/presentationml/2006/main">
  <p:tag name="DVSHAPEID" val="JzgjEIc2pMUMzEVYH2giSV"/>
</p:tagLst>
</file>

<file path=ppt/tags/tag52.xml><?xml version="1.0" encoding="utf-8"?>
<p:tagLst xmlns:a="http://schemas.openxmlformats.org/drawingml/2006/main" xmlns:r="http://schemas.openxmlformats.org/officeDocument/2006/relationships" xmlns:p="http://schemas.openxmlformats.org/presentationml/2006/main">
  <p:tag name="DVSHAPEID" val="AjNmJQdEINle07WYf4OGOS"/>
</p:tagLst>
</file>

<file path=ppt/tags/tag53.xml><?xml version="1.0" encoding="utf-8"?>
<p:tagLst xmlns:a="http://schemas.openxmlformats.org/drawingml/2006/main" xmlns:r="http://schemas.openxmlformats.org/officeDocument/2006/relationships" xmlns:p="http://schemas.openxmlformats.org/presentationml/2006/main">
  <p:tag name="DVSHAPEID" val="3Nla6RtCG6nNYXwhZlPK46"/>
</p:tagLst>
</file>

<file path=ppt/tags/tag54.xml><?xml version="1.0" encoding="utf-8"?>
<p:tagLst xmlns:a="http://schemas.openxmlformats.org/drawingml/2006/main" xmlns:r="http://schemas.openxmlformats.org/officeDocument/2006/relationships" xmlns:p="http://schemas.openxmlformats.org/presentationml/2006/main">
  <p:tag name="DVSHAPEID" val="rkEN1INcuc7If01zKlb67e"/>
</p:tagLst>
</file>

<file path=ppt/tags/tag55.xml><?xml version="1.0" encoding="utf-8"?>
<p:tagLst xmlns:a="http://schemas.openxmlformats.org/drawingml/2006/main" xmlns:r="http://schemas.openxmlformats.org/officeDocument/2006/relationships" xmlns:p="http://schemas.openxmlformats.org/presentationml/2006/main">
  <p:tag name="DVSHAPEID" val="Rd9ZsX5sR3OXm0viPKOuCb"/>
</p:tagLst>
</file>

<file path=ppt/tags/tag56.xml><?xml version="1.0" encoding="utf-8"?>
<p:tagLst xmlns:a="http://schemas.openxmlformats.org/drawingml/2006/main" xmlns:r="http://schemas.openxmlformats.org/officeDocument/2006/relationships" xmlns:p="http://schemas.openxmlformats.org/presentationml/2006/main">
  <p:tag name="DVSHAPEID" val="GgHvfpAtzXZctqE2gP61k3"/>
</p:tagLst>
</file>

<file path=ppt/tags/tag57.xml><?xml version="1.0" encoding="utf-8"?>
<p:tagLst xmlns:a="http://schemas.openxmlformats.org/drawingml/2006/main" xmlns:r="http://schemas.openxmlformats.org/officeDocument/2006/relationships" xmlns:p="http://schemas.openxmlformats.org/presentationml/2006/main">
  <p:tag name="DVSHAPEID" val="TiD03rvqhCCGwShWIGRntQ"/>
</p:tagLst>
</file>

<file path=ppt/tags/tag58.xml><?xml version="1.0" encoding="utf-8"?>
<p:tagLst xmlns:a="http://schemas.openxmlformats.org/drawingml/2006/main" xmlns:r="http://schemas.openxmlformats.org/officeDocument/2006/relationships" xmlns:p="http://schemas.openxmlformats.org/presentationml/2006/main">
  <p:tag name="DVSHAPEID" val="X9w5ENuZnAQDmoSel9X9Fm"/>
</p:tagLst>
</file>

<file path=ppt/tags/tag59.xml><?xml version="1.0" encoding="utf-8"?>
<p:tagLst xmlns:a="http://schemas.openxmlformats.org/drawingml/2006/main" xmlns:r="http://schemas.openxmlformats.org/officeDocument/2006/relationships" xmlns:p="http://schemas.openxmlformats.org/presentationml/2006/main">
  <p:tag name="DVSHAPEID" val="ANULLj7q9Wz3ktuYMIVie1"/>
</p:tagLst>
</file>

<file path=ppt/tags/tag6.xml><?xml version="1.0" encoding="utf-8"?>
<p:tagLst xmlns:a="http://schemas.openxmlformats.org/drawingml/2006/main" xmlns:r="http://schemas.openxmlformats.org/officeDocument/2006/relationships" xmlns:p="http://schemas.openxmlformats.org/presentationml/2006/main">
  <p:tag name="DVSHAPEID" val="V8ZoDhHijLnUr2YHipwnuk"/>
</p:tagLst>
</file>

<file path=ppt/tags/tag60.xml><?xml version="1.0" encoding="utf-8"?>
<p:tagLst xmlns:a="http://schemas.openxmlformats.org/drawingml/2006/main" xmlns:r="http://schemas.openxmlformats.org/officeDocument/2006/relationships" xmlns:p="http://schemas.openxmlformats.org/presentationml/2006/main">
  <p:tag name="DVSHAPEID" val="PTvS4tkIqkaBzJaS2bRXqT"/>
</p:tagLst>
</file>

<file path=ppt/tags/tag61.xml><?xml version="1.0" encoding="utf-8"?>
<p:tagLst xmlns:a="http://schemas.openxmlformats.org/drawingml/2006/main" xmlns:r="http://schemas.openxmlformats.org/officeDocument/2006/relationships" xmlns:p="http://schemas.openxmlformats.org/presentationml/2006/main">
  <p:tag name="DVSHAPEID" val="3j3oKmmfdn7yY1gSeD5rwf"/>
</p:tagLst>
</file>

<file path=ppt/tags/tag62.xml><?xml version="1.0" encoding="utf-8"?>
<p:tagLst xmlns:a="http://schemas.openxmlformats.org/drawingml/2006/main" xmlns:r="http://schemas.openxmlformats.org/officeDocument/2006/relationships" xmlns:p="http://schemas.openxmlformats.org/presentationml/2006/main">
  <p:tag name="DVSHAPEID" val="SJUKOUGKqhAVPcPGIYla6N"/>
</p:tagLst>
</file>

<file path=ppt/tags/tag63.xml><?xml version="1.0" encoding="utf-8"?>
<p:tagLst xmlns:a="http://schemas.openxmlformats.org/drawingml/2006/main" xmlns:r="http://schemas.openxmlformats.org/officeDocument/2006/relationships" xmlns:p="http://schemas.openxmlformats.org/presentationml/2006/main">
  <p:tag name="DVSHAPEID" val="u0L9C9WeRZnOqktZysysWP"/>
</p:tagLst>
</file>

<file path=ppt/tags/tag64.xml><?xml version="1.0" encoding="utf-8"?>
<p:tagLst xmlns:a="http://schemas.openxmlformats.org/drawingml/2006/main" xmlns:r="http://schemas.openxmlformats.org/officeDocument/2006/relationships" xmlns:p="http://schemas.openxmlformats.org/presentationml/2006/main">
  <p:tag name="DVSECTIONID" val="r5808pG4Uxceph1Wc5UATi"/>
</p:tagLst>
</file>

<file path=ppt/tags/tag65.xml><?xml version="1.0" encoding="utf-8"?>
<p:tagLst xmlns:a="http://schemas.openxmlformats.org/drawingml/2006/main" xmlns:r="http://schemas.openxmlformats.org/officeDocument/2006/relationships" xmlns:p="http://schemas.openxmlformats.org/presentationml/2006/main">
  <p:tag name="DVSHAPEID" val="cQRMEoqzJ4qPDiFJZhmk7l"/>
</p:tagLst>
</file>

<file path=ppt/tags/tag66.xml><?xml version="1.0" encoding="utf-8"?>
<p:tagLst xmlns:a="http://schemas.openxmlformats.org/drawingml/2006/main" xmlns:r="http://schemas.openxmlformats.org/officeDocument/2006/relationships" xmlns:p="http://schemas.openxmlformats.org/presentationml/2006/main">
  <p:tag name="DVSHAPEID" val="K28tean1tA5RVjlu8t2CSm"/>
</p:tagLst>
</file>

<file path=ppt/tags/tag67.xml><?xml version="1.0" encoding="utf-8"?>
<p:tagLst xmlns:a="http://schemas.openxmlformats.org/drawingml/2006/main" xmlns:r="http://schemas.openxmlformats.org/officeDocument/2006/relationships" xmlns:p="http://schemas.openxmlformats.org/presentationml/2006/main">
  <p:tag name="DVSHAPEID" val="0rTaQTxtojDR6ODa9gbHBQ"/>
</p:tagLst>
</file>

<file path=ppt/tags/tag68.xml><?xml version="1.0" encoding="utf-8"?>
<p:tagLst xmlns:a="http://schemas.openxmlformats.org/drawingml/2006/main" xmlns:r="http://schemas.openxmlformats.org/officeDocument/2006/relationships" xmlns:p="http://schemas.openxmlformats.org/presentationml/2006/main">
  <p:tag name="DVSHAPEID" val="JLnmnv9Sivsn2HA3jtu0bL"/>
</p:tagLst>
</file>

<file path=ppt/tags/tag69.xml><?xml version="1.0" encoding="utf-8"?>
<p:tagLst xmlns:a="http://schemas.openxmlformats.org/drawingml/2006/main" xmlns:r="http://schemas.openxmlformats.org/officeDocument/2006/relationships" xmlns:p="http://schemas.openxmlformats.org/presentationml/2006/main">
  <p:tag name="DVSHAPEID" val="d3dxQXkLraL9H7Nuw1kw18"/>
</p:tagLst>
</file>

<file path=ppt/tags/tag7.xml><?xml version="1.0" encoding="utf-8"?>
<p:tagLst xmlns:a="http://schemas.openxmlformats.org/drawingml/2006/main" xmlns:r="http://schemas.openxmlformats.org/officeDocument/2006/relationships" xmlns:p="http://schemas.openxmlformats.org/presentationml/2006/main">
  <p:tag name="DVSHAPEID" val="CGmIs1fIqxLoypS5nX0gmj"/>
</p:tagLst>
</file>

<file path=ppt/tags/tag70.xml><?xml version="1.0" encoding="utf-8"?>
<p:tagLst xmlns:a="http://schemas.openxmlformats.org/drawingml/2006/main" xmlns:r="http://schemas.openxmlformats.org/officeDocument/2006/relationships" xmlns:p="http://schemas.openxmlformats.org/presentationml/2006/main">
  <p:tag name="DVSHAPEID" val="oILVA5WHdBFXxj8QEbyw4h"/>
</p:tagLst>
</file>

<file path=ppt/tags/tag71.xml><?xml version="1.0" encoding="utf-8"?>
<p:tagLst xmlns:a="http://schemas.openxmlformats.org/drawingml/2006/main" xmlns:r="http://schemas.openxmlformats.org/officeDocument/2006/relationships" xmlns:p="http://schemas.openxmlformats.org/presentationml/2006/main">
  <p:tag name="DVSHAPEID" val="CS0sgPXsFFK5FuMUnePJX9"/>
</p:tagLst>
</file>

<file path=ppt/tags/tag72.xml><?xml version="1.0" encoding="utf-8"?>
<p:tagLst xmlns:a="http://schemas.openxmlformats.org/drawingml/2006/main" xmlns:r="http://schemas.openxmlformats.org/officeDocument/2006/relationships" xmlns:p="http://schemas.openxmlformats.org/presentationml/2006/main">
  <p:tag name="DVSECTIONID" val="SOs4aDWehfvVNwIWqlzojW"/>
</p:tagLst>
</file>

<file path=ppt/tags/tag73.xml><?xml version="1.0" encoding="utf-8"?>
<p:tagLst xmlns:a="http://schemas.openxmlformats.org/drawingml/2006/main" xmlns:r="http://schemas.openxmlformats.org/officeDocument/2006/relationships" xmlns:p="http://schemas.openxmlformats.org/presentationml/2006/main">
  <p:tag name="DVSHAPEID" val="qzoQFTLJunFgeb9mhbbR8x"/>
</p:tagLst>
</file>

<file path=ppt/tags/tag74.xml><?xml version="1.0" encoding="utf-8"?>
<p:tagLst xmlns:a="http://schemas.openxmlformats.org/drawingml/2006/main" xmlns:r="http://schemas.openxmlformats.org/officeDocument/2006/relationships" xmlns:p="http://schemas.openxmlformats.org/presentationml/2006/main">
  <p:tag name="DVSHAPEID" val="UQw5z9hWK8BhB0qrRa86Ns"/>
</p:tagLst>
</file>

<file path=ppt/tags/tag75.xml><?xml version="1.0" encoding="utf-8"?>
<p:tagLst xmlns:a="http://schemas.openxmlformats.org/drawingml/2006/main" xmlns:r="http://schemas.openxmlformats.org/officeDocument/2006/relationships" xmlns:p="http://schemas.openxmlformats.org/presentationml/2006/main">
  <p:tag name="DVSECTIONID" val="Y7EmlDi8u8u8X6hROgLbb8"/>
</p:tagLst>
</file>

<file path=ppt/tags/tag76.xml><?xml version="1.0" encoding="utf-8"?>
<p:tagLst xmlns:a="http://schemas.openxmlformats.org/drawingml/2006/main" xmlns:r="http://schemas.openxmlformats.org/officeDocument/2006/relationships" xmlns:p="http://schemas.openxmlformats.org/presentationml/2006/main">
  <p:tag name="DVSHAPEID" val="LH7zPpy34lKg0hWIajEdBM"/>
</p:tagLst>
</file>

<file path=ppt/tags/tag77.xml><?xml version="1.0" encoding="utf-8"?>
<p:tagLst xmlns:a="http://schemas.openxmlformats.org/drawingml/2006/main" xmlns:r="http://schemas.openxmlformats.org/officeDocument/2006/relationships" xmlns:p="http://schemas.openxmlformats.org/presentationml/2006/main">
  <p:tag name="DVSHAPEID" val="ccc7IKwlF9yMgaBP47ZDLq"/>
</p:tagLst>
</file>

<file path=ppt/tags/tag78.xml><?xml version="1.0" encoding="utf-8"?>
<p:tagLst xmlns:a="http://schemas.openxmlformats.org/drawingml/2006/main" xmlns:r="http://schemas.openxmlformats.org/officeDocument/2006/relationships" xmlns:p="http://schemas.openxmlformats.org/presentationml/2006/main">
  <p:tag name="DVSHAPEID" val="72fVZfM55PGZvUmHHOwJGA"/>
</p:tagLst>
</file>

<file path=ppt/tags/tag79.xml><?xml version="1.0" encoding="utf-8"?>
<p:tagLst xmlns:a="http://schemas.openxmlformats.org/drawingml/2006/main" xmlns:r="http://schemas.openxmlformats.org/officeDocument/2006/relationships" xmlns:p="http://schemas.openxmlformats.org/presentationml/2006/main">
  <p:tag name="DVSECTIONID" val="iZA3xOfA3ayPw2dRQUJDpp"/>
</p:tagLst>
</file>

<file path=ppt/tags/tag8.xml><?xml version="1.0" encoding="utf-8"?>
<p:tagLst xmlns:a="http://schemas.openxmlformats.org/drawingml/2006/main" xmlns:r="http://schemas.openxmlformats.org/officeDocument/2006/relationships" xmlns:p="http://schemas.openxmlformats.org/presentationml/2006/main">
  <p:tag name="DVSHAPEID" val="a2T0tW4TdwLBvj1VPF3AkQ"/>
</p:tagLst>
</file>

<file path=ppt/tags/tag80.xml><?xml version="1.0" encoding="utf-8"?>
<p:tagLst xmlns:a="http://schemas.openxmlformats.org/drawingml/2006/main" xmlns:r="http://schemas.openxmlformats.org/officeDocument/2006/relationships" xmlns:p="http://schemas.openxmlformats.org/presentationml/2006/main">
  <p:tag name="DVSHAPEID" val="zjeEQzxANNi0ybJYcWCUGQ"/>
</p:tagLst>
</file>

<file path=ppt/tags/tag81.xml><?xml version="1.0" encoding="utf-8"?>
<p:tagLst xmlns:a="http://schemas.openxmlformats.org/drawingml/2006/main" xmlns:r="http://schemas.openxmlformats.org/officeDocument/2006/relationships" xmlns:p="http://schemas.openxmlformats.org/presentationml/2006/main">
  <p:tag name="DVSHAPEID" val="RkGY0gaEwyXh96VRNL1jbj"/>
</p:tagLst>
</file>

<file path=ppt/tags/tag82.xml><?xml version="1.0" encoding="utf-8"?>
<p:tagLst xmlns:a="http://schemas.openxmlformats.org/drawingml/2006/main" xmlns:r="http://schemas.openxmlformats.org/officeDocument/2006/relationships" xmlns:p="http://schemas.openxmlformats.org/presentationml/2006/main">
  <p:tag name="DVSHAPEID" val="3g1C3k8QSmEyg86dgKqUnO"/>
</p:tagLst>
</file>

<file path=ppt/tags/tag83.xml><?xml version="1.0" encoding="utf-8"?>
<p:tagLst xmlns:a="http://schemas.openxmlformats.org/drawingml/2006/main" xmlns:r="http://schemas.openxmlformats.org/officeDocument/2006/relationships" xmlns:p="http://schemas.openxmlformats.org/presentationml/2006/main">
  <p:tag name="DVSHAPEID" val="qrE1UVcLT21juBKnlTskfv"/>
</p:tagLst>
</file>

<file path=ppt/tags/tag84.xml><?xml version="1.0" encoding="utf-8"?>
<p:tagLst xmlns:a="http://schemas.openxmlformats.org/drawingml/2006/main" xmlns:r="http://schemas.openxmlformats.org/officeDocument/2006/relationships" xmlns:p="http://schemas.openxmlformats.org/presentationml/2006/main">
  <p:tag name="DVSECTIONID" val="cy1FfAc6LWy5iaSKPAC80L"/>
</p:tagLst>
</file>

<file path=ppt/tags/tag85.xml><?xml version="1.0" encoding="utf-8"?>
<p:tagLst xmlns:a="http://schemas.openxmlformats.org/drawingml/2006/main" xmlns:r="http://schemas.openxmlformats.org/officeDocument/2006/relationships" xmlns:p="http://schemas.openxmlformats.org/presentationml/2006/main">
  <p:tag name="DVSHAPEID" val="3UCOKlZFImmfPAX1qdD7sB"/>
</p:tagLst>
</file>

<file path=ppt/tags/tag86.xml><?xml version="1.0" encoding="utf-8"?>
<p:tagLst xmlns:a="http://schemas.openxmlformats.org/drawingml/2006/main" xmlns:r="http://schemas.openxmlformats.org/officeDocument/2006/relationships" xmlns:p="http://schemas.openxmlformats.org/presentationml/2006/main">
  <p:tag name="DVSECTIONID" val="90iczuxUlbasTvnGqewGlT"/>
</p:tagLst>
</file>

<file path=ppt/tags/tag87.xml><?xml version="1.0" encoding="utf-8"?>
<p:tagLst xmlns:a="http://schemas.openxmlformats.org/drawingml/2006/main" xmlns:r="http://schemas.openxmlformats.org/officeDocument/2006/relationships" xmlns:p="http://schemas.openxmlformats.org/presentationml/2006/main">
  <p:tag name="DVSHAPEID" val="sS9zge4y2QAcorGk8UtD21"/>
</p:tagLst>
</file>

<file path=ppt/tags/tag88.xml><?xml version="1.0" encoding="utf-8"?>
<p:tagLst xmlns:a="http://schemas.openxmlformats.org/drawingml/2006/main" xmlns:r="http://schemas.openxmlformats.org/officeDocument/2006/relationships" xmlns:p="http://schemas.openxmlformats.org/presentationml/2006/main">
  <p:tag name="DVSHAPEID" val="PigSGkyvBOgqbOaqGhUyGo"/>
</p:tagLst>
</file>

<file path=ppt/tags/tag89.xml><?xml version="1.0" encoding="utf-8"?>
<p:tagLst xmlns:a="http://schemas.openxmlformats.org/drawingml/2006/main" xmlns:r="http://schemas.openxmlformats.org/officeDocument/2006/relationships" xmlns:p="http://schemas.openxmlformats.org/presentationml/2006/main">
  <p:tag name="DVSHAPEID" val="C63H56R4BBICv6zF7jUFBL"/>
</p:tagLst>
</file>

<file path=ppt/tags/tag9.xml><?xml version="1.0" encoding="utf-8"?>
<p:tagLst xmlns:a="http://schemas.openxmlformats.org/drawingml/2006/main" xmlns:r="http://schemas.openxmlformats.org/officeDocument/2006/relationships" xmlns:p="http://schemas.openxmlformats.org/presentationml/2006/main">
  <p:tag name="DVSHAPEID" val="92tzPd2zndYjwkPsyiExjf"/>
</p:tagLst>
</file>

<file path=ppt/tags/tag90.xml><?xml version="1.0" encoding="utf-8"?>
<p:tagLst xmlns:a="http://schemas.openxmlformats.org/drawingml/2006/main" xmlns:r="http://schemas.openxmlformats.org/officeDocument/2006/relationships" xmlns:p="http://schemas.openxmlformats.org/presentationml/2006/main">
  <p:tag name="DVSECTIONID" val="90iczuxUlbasTvnGqewGlT"/>
</p:tagLst>
</file>

<file path=ppt/tags/tag91.xml><?xml version="1.0" encoding="utf-8"?>
<p:tagLst xmlns:a="http://schemas.openxmlformats.org/drawingml/2006/main" xmlns:r="http://schemas.openxmlformats.org/officeDocument/2006/relationships" xmlns:p="http://schemas.openxmlformats.org/presentationml/2006/main">
  <p:tag name="DVSHAPEID" val="sS9zge4y2QAcorGk8UtD21"/>
</p:tagLst>
</file>

<file path=ppt/tags/tag92.xml><?xml version="1.0" encoding="utf-8"?>
<p:tagLst xmlns:a="http://schemas.openxmlformats.org/drawingml/2006/main" xmlns:r="http://schemas.openxmlformats.org/officeDocument/2006/relationships" xmlns:p="http://schemas.openxmlformats.org/presentationml/2006/main">
  <p:tag name="DVSHAPEID" val="PigSGkyvBOgqbOaqGhUyGo"/>
</p:tagLst>
</file>

<file path=ppt/tags/tag93.xml><?xml version="1.0" encoding="utf-8"?>
<p:tagLst xmlns:a="http://schemas.openxmlformats.org/drawingml/2006/main" xmlns:r="http://schemas.openxmlformats.org/officeDocument/2006/relationships" xmlns:p="http://schemas.openxmlformats.org/presentationml/2006/main">
  <p:tag name="DVSHAPEID" val="C63H56R4BBICv6zF7jUFBL"/>
</p:tagLst>
</file>

<file path=ppt/tags/tag94.xml><?xml version="1.0" encoding="utf-8"?>
<p:tagLst xmlns:a="http://schemas.openxmlformats.org/drawingml/2006/main" xmlns:r="http://schemas.openxmlformats.org/officeDocument/2006/relationships" xmlns:p="http://schemas.openxmlformats.org/presentationml/2006/main">
  <p:tag name="DVSECTIONID" val="90iczuxUlbasTvnGqewGlT"/>
</p:tagLst>
</file>

<file path=ppt/tags/tag95.xml><?xml version="1.0" encoding="utf-8"?>
<p:tagLst xmlns:a="http://schemas.openxmlformats.org/drawingml/2006/main" xmlns:r="http://schemas.openxmlformats.org/officeDocument/2006/relationships" xmlns:p="http://schemas.openxmlformats.org/presentationml/2006/main">
  <p:tag name="DVSHAPEID" val="sS9zge4y2QAcorGk8UtD21"/>
</p:tagLst>
</file>

<file path=ppt/tags/tag96.xml><?xml version="1.0" encoding="utf-8"?>
<p:tagLst xmlns:a="http://schemas.openxmlformats.org/drawingml/2006/main" xmlns:r="http://schemas.openxmlformats.org/officeDocument/2006/relationships" xmlns:p="http://schemas.openxmlformats.org/presentationml/2006/main">
  <p:tag name="DVSHAPEID" val="PigSGkyvBOgqbOaqGhUyGo"/>
</p:tagLst>
</file>

<file path=ppt/tags/tag97.xml><?xml version="1.0" encoding="utf-8"?>
<p:tagLst xmlns:a="http://schemas.openxmlformats.org/drawingml/2006/main" xmlns:r="http://schemas.openxmlformats.org/officeDocument/2006/relationships" xmlns:p="http://schemas.openxmlformats.org/presentationml/2006/main">
  <p:tag name="DVSHAPEID" val="C63H56R4BBICv6zF7jUFBL"/>
</p:tagLst>
</file>

<file path=ppt/tags/tag98.xml><?xml version="1.0" encoding="utf-8"?>
<p:tagLst xmlns:a="http://schemas.openxmlformats.org/drawingml/2006/main" xmlns:r="http://schemas.openxmlformats.org/officeDocument/2006/relationships" xmlns:p="http://schemas.openxmlformats.org/presentationml/2006/main">
  <p:tag name="DVSECTIONID" val="90iczuxUlbasTvnGqewGlT"/>
</p:tagLst>
</file>

<file path=ppt/tags/tag99.xml><?xml version="1.0" encoding="utf-8"?>
<p:tagLst xmlns:a="http://schemas.openxmlformats.org/drawingml/2006/main" xmlns:r="http://schemas.openxmlformats.org/officeDocument/2006/relationships" xmlns:p="http://schemas.openxmlformats.org/presentationml/2006/main">
  <p:tag name="DVSHAPEID" val="sS9zge4y2QAcorGk8UtD2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15512</TotalTime>
  <Words>3491</Words>
  <Application>Microsoft Office PowerPoint</Application>
  <PresentationFormat>On-screen Show (4:3)</PresentationFormat>
  <Paragraphs>697</Paragraphs>
  <Slides>46</Slides>
  <Notes>43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Office Theme</vt:lpstr>
      <vt:lpstr>Photo Editor Photo</vt:lpstr>
      <vt:lpstr>Βιογραφικό, Συνέντευξη και Δεξιότητες της Αγοράς Εργασίας</vt:lpstr>
      <vt:lpstr>Συστάσεις – Εισηγητής     </vt:lpstr>
      <vt:lpstr>Συστάσεις συμμετεχόντων</vt:lpstr>
      <vt:lpstr>Slide 4</vt:lpstr>
      <vt:lpstr>Πρακτικές πληροφορίες</vt:lpstr>
      <vt:lpstr>Βιογραφικό Σημείωμα</vt:lpstr>
      <vt:lpstr>Γραπτή επικοινωνία – Γραπτός λόγος</vt:lpstr>
      <vt:lpstr>Ο γραπτό κείμενο είναι ποιοτικό όταν :</vt:lpstr>
      <vt:lpstr>Πριν συντάξεις / γράψεις καθόρισε </vt:lpstr>
      <vt:lpstr>Κριτήρια ποιότητας γραπτού λόγου</vt:lpstr>
      <vt:lpstr>Χαρακτηριστικά επαγγελματικού βιογραφικού   </vt:lpstr>
      <vt:lpstr>Ενότητες  βιογραφικού  </vt:lpstr>
      <vt:lpstr>Βιογραφικό και χαρακτηριστικά υποψήφιου</vt:lpstr>
      <vt:lpstr>Συνήθη ερωτήσεις</vt:lpstr>
      <vt:lpstr>Slide 15</vt:lpstr>
      <vt:lpstr>Slide 16</vt:lpstr>
      <vt:lpstr>Συνοδευτική επιστολή</vt:lpstr>
      <vt:lpstr>Μια επαγγελματική συνοδευτική θα πρέπει </vt:lpstr>
      <vt:lpstr>Συνέντευξη Εργασίας</vt:lpstr>
      <vt:lpstr>Έντυπα στελέχωσης</vt:lpstr>
      <vt:lpstr>Ομαδική άσκηση  </vt:lpstr>
      <vt:lpstr>το πιο κατάλληλο άτομο για τη θέση; </vt:lpstr>
      <vt:lpstr>Καταλληλότητα </vt:lpstr>
      <vt:lpstr>Δομή συνέντευξης επιλογής </vt:lpstr>
      <vt:lpstr>Ερωτήσεις συνέντευξης   </vt:lpstr>
      <vt:lpstr>Είδος ερωτήσεων</vt:lpstr>
      <vt:lpstr>Απαγορευμένες ερωτήσεις</vt:lpstr>
      <vt:lpstr>Ομαδική άσκηση  </vt:lpstr>
      <vt:lpstr>Κλείσιμο συνέντευξης</vt:lpstr>
      <vt:lpstr>Έντυπο αξιολόγησης προσωπικής συνέντευξης   </vt:lpstr>
      <vt:lpstr>Δεξιότητες Αξιολογητών Συνέντευξης</vt:lpstr>
      <vt:lpstr>Αποτελεσματική Οργάνωση</vt:lpstr>
      <vt:lpstr>Αποτελεσματική Ακρόαση</vt:lpstr>
      <vt:lpstr>«Ακούω» με κινέζικους χαρακτήρες</vt:lpstr>
      <vt:lpstr>Πρακτικές αποτελεσματικής ακρόασης </vt:lpstr>
      <vt:lpstr>Μη λεκτική επικοινωνία</vt:lpstr>
      <vt:lpstr>Πόσο καλά «διαβάζετε» τα μλ σημάδια </vt:lpstr>
      <vt:lpstr>Πλαίσιο αντιλήψεων</vt:lpstr>
      <vt:lpstr>Πως λειτουργούν οι αντιλήψεις στην πράξη        </vt:lpstr>
      <vt:lpstr>Slide 40</vt:lpstr>
      <vt:lpstr>Υποκειμενικότητα αντιλήψεων      </vt:lpstr>
      <vt:lpstr>Σφάλματα αντιλήψεων στις συνεντεύξεις</vt:lpstr>
      <vt:lpstr>Πρακτικές καλύτερης διαχείρισης αντιλήψεων στην επιλογή  </vt:lpstr>
      <vt:lpstr>Επαγγελματισμός </vt:lpstr>
      <vt:lpstr>Ερωτήσεις – Συζήτηση  </vt:lpstr>
      <vt:lpstr>Slide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Ανάπτυξη αποδοτικότητας στον επαγγελματικό χώρο</dc:title>
  <dc:creator>User</dc:creator>
  <cp:lastModifiedBy>User</cp:lastModifiedBy>
  <cp:revision>347</cp:revision>
  <dcterms:created xsi:type="dcterms:W3CDTF">2012-06-29T13:55:57Z</dcterms:created>
  <dcterms:modified xsi:type="dcterms:W3CDTF">2015-10-12T11:53:09Z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oogle.Documents.Tracking">
    <vt:lpwstr>true</vt:lpwstr>
  </property>
  <property fmtid="{D5CDD505-2E9C-101B-9397-08002B2CF9AE}" pid="3" name="Google.Documents.DocumentId">
    <vt:lpwstr>1bjYJwQnDVK7C-YYC2rfWCPgEluum_KjpfFp0lUqodVo</vt:lpwstr>
  </property>
  <property fmtid="{D5CDD505-2E9C-101B-9397-08002B2CF9AE}" pid="4" name="Google.Documents.RevisionId">
    <vt:lpwstr>03698293675373955242</vt:lpwstr>
  </property>
  <property fmtid="{D5CDD505-2E9C-101B-9397-08002B2CF9AE}" pid="5" name="Google.Documents.PluginVersion">
    <vt:lpwstr>2.0.2662.553</vt:lpwstr>
  </property>
  <property fmtid="{D5CDD505-2E9C-101B-9397-08002B2CF9AE}" pid="6" name="Google.Documents.MergeIncapabilityFlags">
    <vt:i4>0</vt:i4>
  </property>
</Properties>
</file>